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sldIdLst>
    <p:sldId id="256" r:id="rId2"/>
    <p:sldId id="344" r:id="rId3"/>
    <p:sldId id="409" r:id="rId4"/>
    <p:sldId id="410" r:id="rId5"/>
    <p:sldId id="350" r:id="rId6"/>
    <p:sldId id="351" r:id="rId7"/>
    <p:sldId id="360" r:id="rId8"/>
    <p:sldId id="359" r:id="rId9"/>
    <p:sldId id="362" r:id="rId10"/>
    <p:sldId id="363" r:id="rId11"/>
    <p:sldId id="364" r:id="rId12"/>
    <p:sldId id="353" r:id="rId13"/>
    <p:sldId id="365" r:id="rId14"/>
    <p:sldId id="366" r:id="rId15"/>
    <p:sldId id="367" r:id="rId16"/>
    <p:sldId id="368" r:id="rId17"/>
    <p:sldId id="407" r:id="rId18"/>
    <p:sldId id="380" r:id="rId19"/>
    <p:sldId id="381" r:id="rId20"/>
    <p:sldId id="382" r:id="rId21"/>
    <p:sldId id="383" r:id="rId22"/>
    <p:sldId id="385" r:id="rId23"/>
    <p:sldId id="386" r:id="rId24"/>
    <p:sldId id="387" r:id="rId25"/>
    <p:sldId id="413" r:id="rId26"/>
    <p:sldId id="388" r:id="rId27"/>
    <p:sldId id="389" r:id="rId28"/>
    <p:sldId id="411" r:id="rId29"/>
    <p:sldId id="392" r:id="rId30"/>
    <p:sldId id="393" r:id="rId31"/>
    <p:sldId id="425" r:id="rId32"/>
    <p:sldId id="420" r:id="rId33"/>
    <p:sldId id="421" r:id="rId34"/>
    <p:sldId id="422" r:id="rId35"/>
    <p:sldId id="423" r:id="rId36"/>
    <p:sldId id="424" r:id="rId37"/>
    <p:sldId id="398" r:id="rId38"/>
    <p:sldId id="395" r:id="rId39"/>
    <p:sldId id="408" r:id="rId40"/>
    <p:sldId id="390" r:id="rId41"/>
    <p:sldId id="400" r:id="rId42"/>
    <p:sldId id="401" r:id="rId43"/>
    <p:sldId id="403" r:id="rId44"/>
    <p:sldId id="399" r:id="rId45"/>
    <p:sldId id="402" r:id="rId46"/>
    <p:sldId id="406" r:id="rId47"/>
    <p:sldId id="404" r:id="rId48"/>
    <p:sldId id="405" r:id="rId49"/>
    <p:sldId id="370" r:id="rId50"/>
    <p:sldId id="412" r:id="rId51"/>
    <p:sldId id="414" r:id="rId5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4472C4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4" autoAdjust="0"/>
    <p:restoredTop sz="85049" autoAdjust="0"/>
  </p:normalViewPr>
  <p:slideViewPr>
    <p:cSldViewPr snapToGrid="0">
      <p:cViewPr varScale="1">
        <p:scale>
          <a:sx n="99" d="100"/>
          <a:sy n="99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211ED-C039-4FF6-AD0C-8F3ABD77E1D3}" type="datetimeFigureOut">
              <a:rPr lang="it-IT" smtClean="0"/>
              <a:t>03/03/2015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971A9-A814-4499-BDE2-F6D7C631B57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05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71A9-A814-4499-BDE2-F6D7C631B57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811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71A9-A814-4499-BDE2-F6D7C631B57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20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71A9-A814-4499-BDE2-F6D7C631B572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535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9294-8394-4C5D-B13C-95093C002A5C}" type="datetimeFigureOut">
              <a:rPr lang="it-IT" smtClean="0"/>
              <a:t>03/03/2015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10A6-3A44-42C0-A5FE-060D9BC33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688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9294-8394-4C5D-B13C-95093C002A5C}" type="datetimeFigureOut">
              <a:rPr lang="it-IT" smtClean="0"/>
              <a:t>03/03/2015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10A6-3A44-42C0-A5FE-060D9BC33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233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9294-8394-4C5D-B13C-95093C002A5C}" type="datetimeFigureOut">
              <a:rPr lang="it-IT" smtClean="0"/>
              <a:t>03/03/2015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10A6-3A44-42C0-A5FE-060D9BC33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94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9294-8394-4C5D-B13C-95093C002A5C}" type="datetimeFigureOut">
              <a:rPr lang="it-IT" smtClean="0"/>
              <a:t>03/03/2015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10A6-3A44-42C0-A5FE-060D9BC33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69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9294-8394-4C5D-B13C-95093C002A5C}" type="datetimeFigureOut">
              <a:rPr lang="it-IT" smtClean="0"/>
              <a:t>03/03/2015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10A6-3A44-42C0-A5FE-060D9BC33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95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9294-8394-4C5D-B13C-95093C002A5C}" type="datetimeFigureOut">
              <a:rPr lang="it-IT" smtClean="0"/>
              <a:t>03/03/2015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10A6-3A44-42C0-A5FE-060D9BC33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03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9294-8394-4C5D-B13C-95093C002A5C}" type="datetimeFigureOut">
              <a:rPr lang="it-IT" smtClean="0"/>
              <a:t>03/03/2015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10A6-3A44-42C0-A5FE-060D9BC33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99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9294-8394-4C5D-B13C-95093C002A5C}" type="datetimeFigureOut">
              <a:rPr lang="it-IT" smtClean="0"/>
              <a:t>03/03/2015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10A6-3A44-42C0-A5FE-060D9BC33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34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9294-8394-4C5D-B13C-95093C002A5C}" type="datetimeFigureOut">
              <a:rPr lang="it-IT" smtClean="0"/>
              <a:t>03/03/2015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10A6-3A44-42C0-A5FE-060D9BC33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263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9294-8394-4C5D-B13C-95093C002A5C}" type="datetimeFigureOut">
              <a:rPr lang="it-IT" smtClean="0"/>
              <a:t>03/03/2015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10A6-3A44-42C0-A5FE-060D9BC33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86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9294-8394-4C5D-B13C-95093C002A5C}" type="datetimeFigureOut">
              <a:rPr lang="it-IT" smtClean="0"/>
              <a:t>03/03/2015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10A6-3A44-42C0-A5FE-060D9BC33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11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29294-8394-4C5D-B13C-95093C002A5C}" type="datetimeFigureOut">
              <a:rPr lang="it-IT" smtClean="0"/>
              <a:t>03/03/2015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110A6-3A44-42C0-A5FE-060D9BC33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36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http://www.codedesign.it/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design.it/" TargetMode="External"/><Relationship Id="rId2" Type="http://schemas.openxmlformats.org/officeDocument/2006/relationships/hyperlink" Target="mailto:abelloni@codedesign.i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design.it/" TargetMode="External"/><Relationship Id="rId2" Type="http://schemas.openxmlformats.org/officeDocument/2006/relationships/hyperlink" Target="mailto:abelloni@codedesign.i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s://github.com/gregoryyoung/m-r" TargetMode="External"/><Relationship Id="rId7" Type="http://schemas.openxmlformats.org/officeDocument/2006/relationships/hyperlink" Target="http://martinfowler.com/bliki/CQRS.html" TargetMode="External"/><Relationship Id="rId2" Type="http://schemas.openxmlformats.org/officeDocument/2006/relationships/hyperlink" Target="https://msdn.microsoft.com/it-it/library/dn568103.aspx?f=255&amp;MSPPError=-21472173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rtinfowler.com/eaaDev/EventSourcing.html" TargetMode="External"/><Relationship Id="rId11" Type="http://schemas.openxmlformats.org/officeDocument/2006/relationships/image" Target="../media/image28.png"/><Relationship Id="rId5" Type="http://schemas.openxmlformats.org/officeDocument/2006/relationships/hyperlink" Target="https://msdn.microsoft.com/en-us/library/dn589792.aspx" TargetMode="External"/><Relationship Id="rId10" Type="http://schemas.openxmlformats.org/officeDocument/2006/relationships/image" Target="../media/image27.jpeg"/><Relationship Id="rId4" Type="http://schemas.openxmlformats.org/officeDocument/2006/relationships/hyperlink" Target="http://www.infoq.com/presentations/model-to-work-evans" TargetMode="External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OCR A Std" panose="020F0609000104060307" pitchFamily="49" charset="0"/>
              </a:rPr>
              <a:t>CQRS/ES</a:t>
            </a:r>
            <a:endParaRPr lang="it-IT" dirty="0">
              <a:latin typeface="OCR A Std" panose="020F0609000104060307" pitchFamily="49" charset="0"/>
            </a:endParaRPr>
          </a:p>
        </p:txBody>
      </p:sp>
      <p:pic>
        <p:nvPicPr>
          <p:cNvPr id="5" name="Picture 4" descr="DotNetLigur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886" y="4685977"/>
            <a:ext cx="2974652" cy="1296144"/>
          </a:xfrm>
          <a:prstGeom prst="rect">
            <a:avLst/>
          </a:prstGeom>
        </p:spPr>
      </p:pic>
      <p:pic>
        <p:nvPicPr>
          <p:cNvPr id="6" name="Picture 5" descr="Ordine Ingegneri Provincia di Gen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444" y="4872086"/>
            <a:ext cx="6552728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objects &amp; Entities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DDD, un value object è </a:t>
            </a:r>
            <a:r>
              <a:rPr lang="en-US" dirty="0" err="1" smtClean="0"/>
              <a:t>definito</a:t>
            </a:r>
            <a:r>
              <a:rPr lang="en-US" dirty="0" smtClean="0"/>
              <a:t> </a:t>
            </a:r>
            <a:r>
              <a:rPr lang="en-US" dirty="0" err="1" smtClean="0"/>
              <a:t>attraverso</a:t>
            </a:r>
            <a:r>
              <a:rPr lang="en-US" dirty="0" smtClean="0"/>
              <a:t> le sue </a:t>
            </a:r>
            <a:r>
              <a:rPr lang="en-US" dirty="0" err="1" smtClean="0"/>
              <a:t>proprietà</a:t>
            </a:r>
            <a:endParaRPr lang="en-US" dirty="0" smtClean="0"/>
          </a:p>
          <a:p>
            <a:r>
              <a:rPr lang="en-US" dirty="0" smtClean="0"/>
              <a:t>I value objects </a:t>
            </a:r>
            <a:r>
              <a:rPr lang="en-US" dirty="0" err="1" smtClean="0"/>
              <a:t>sono</a:t>
            </a:r>
            <a:r>
              <a:rPr lang="en-US" dirty="0" smtClean="0"/>
              <a:t> tipi </a:t>
            </a:r>
            <a:r>
              <a:rPr lang="en-US" dirty="0" err="1" smtClean="0"/>
              <a:t>immutabili</a:t>
            </a:r>
            <a:r>
              <a:rPr lang="en-US" dirty="0" smtClean="0"/>
              <a:t>,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attributi</a:t>
            </a:r>
            <a:r>
              <a:rPr lang="en-US" dirty="0"/>
              <a:t> di un </a:t>
            </a:r>
            <a:r>
              <a:rPr lang="en-US" dirty="0" smtClean="0"/>
              <a:t>value </a:t>
            </a:r>
            <a:r>
              <a:rPr lang="en-US" dirty="0"/>
              <a:t>object non </a:t>
            </a:r>
            <a:r>
              <a:rPr lang="en-US" dirty="0" err="1"/>
              <a:t>cambiano</a:t>
            </a:r>
            <a:r>
              <a:rPr lang="en-US" dirty="0"/>
              <a:t> </a:t>
            </a:r>
            <a:r>
              <a:rPr lang="en-US" dirty="0" err="1"/>
              <a:t>dopo</a:t>
            </a:r>
            <a:r>
              <a:rPr lang="en-US" dirty="0"/>
              <a:t> la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 smtClean="0"/>
              <a:t>creazione</a:t>
            </a:r>
            <a:endParaRPr lang="en-US" dirty="0" smtClean="0"/>
          </a:p>
          <a:p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attributi</a:t>
            </a:r>
            <a:r>
              <a:rPr lang="en-US" dirty="0" smtClean="0"/>
              <a:t> non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sufficienti</a:t>
            </a:r>
            <a:r>
              <a:rPr lang="en-US" dirty="0" smtClean="0"/>
              <a:t> a </a:t>
            </a:r>
            <a:r>
              <a:rPr lang="en-US" dirty="0" err="1" smtClean="0"/>
              <a:t>garantire</a:t>
            </a:r>
            <a:r>
              <a:rPr lang="en-US" dirty="0" smtClean="0"/>
              <a:t> </a:t>
            </a:r>
            <a:r>
              <a:rPr lang="en-US" dirty="0" err="1" smtClean="0"/>
              <a:t>l’univocità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parla</a:t>
            </a:r>
            <a:r>
              <a:rPr lang="en-US" dirty="0" smtClean="0"/>
              <a:t> di Entities</a:t>
            </a:r>
          </a:p>
          <a:p>
            <a:r>
              <a:rPr lang="en-US" dirty="0" err="1" smtClean="0"/>
              <a:t>Una</a:t>
            </a:r>
            <a:r>
              <a:rPr lang="en-US" dirty="0" smtClean="0"/>
              <a:t> Entity è un </a:t>
            </a:r>
            <a:r>
              <a:rPr lang="en-US" dirty="0" err="1" smtClean="0"/>
              <a:t>oggetto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necessita</a:t>
            </a:r>
            <a:r>
              <a:rPr lang="en-US" dirty="0" smtClean="0"/>
              <a:t> di un </a:t>
            </a:r>
            <a:r>
              <a:rPr lang="en-US" dirty="0" err="1" smtClean="0"/>
              <a:t>attributo</a:t>
            </a:r>
            <a:r>
              <a:rPr lang="en-US" dirty="0" smtClean="0"/>
              <a:t> ID per </a:t>
            </a:r>
            <a:r>
              <a:rPr lang="en-US" dirty="0" err="1" smtClean="0"/>
              <a:t>tracciare</a:t>
            </a:r>
            <a:r>
              <a:rPr lang="en-US" dirty="0" smtClean="0"/>
              <a:t> la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univocità</a:t>
            </a:r>
            <a:r>
              <a:rPr lang="en-US" dirty="0" smtClean="0"/>
              <a:t> </a:t>
            </a:r>
            <a:r>
              <a:rPr lang="en-US" dirty="0" err="1" smtClean="0"/>
              <a:t>attraverso</a:t>
            </a:r>
            <a:r>
              <a:rPr lang="en-US" dirty="0" smtClean="0"/>
              <a:t> </a:t>
            </a:r>
            <a:r>
              <a:rPr lang="en-US" dirty="0" err="1" smtClean="0"/>
              <a:t>l’intero</a:t>
            </a:r>
            <a:r>
              <a:rPr lang="en-US" dirty="0" smtClean="0"/>
              <a:t> </a:t>
            </a:r>
            <a:r>
              <a:rPr lang="en-US" dirty="0" err="1" smtClean="0"/>
              <a:t>ciclo</a:t>
            </a:r>
            <a:r>
              <a:rPr lang="en-US" dirty="0" smtClean="0"/>
              <a:t> di vita</a:t>
            </a:r>
          </a:p>
          <a:p>
            <a:r>
              <a:rPr lang="en-US" dirty="0" smtClean="0"/>
              <a:t>I value objects </a:t>
            </a:r>
            <a:r>
              <a:rPr lang="en-US" dirty="0" err="1" smtClean="0"/>
              <a:t>sono</a:t>
            </a:r>
            <a:r>
              <a:rPr lang="en-US" dirty="0" smtClean="0"/>
              <a:t> solo un </a:t>
            </a:r>
            <a:r>
              <a:rPr lang="en-US" dirty="0" err="1" smtClean="0"/>
              <a:t>insieme</a:t>
            </a:r>
            <a:r>
              <a:rPr lang="en-US" dirty="0" smtClean="0"/>
              <a:t> di </a:t>
            </a:r>
            <a:r>
              <a:rPr lang="en-US" dirty="0" err="1" smtClean="0"/>
              <a:t>dati</a:t>
            </a:r>
            <a:r>
              <a:rPr lang="en-US" dirty="0" smtClean="0"/>
              <a:t>, le entities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tipicamente</a:t>
            </a:r>
            <a:r>
              <a:rPr lang="en-US" dirty="0" smtClean="0"/>
              <a:t> </a:t>
            </a:r>
            <a:r>
              <a:rPr lang="en-US" dirty="0" err="1" smtClean="0"/>
              <a:t>composte</a:t>
            </a:r>
            <a:r>
              <a:rPr lang="en-US" dirty="0" smtClean="0"/>
              <a:t> da </a:t>
            </a:r>
            <a:r>
              <a:rPr lang="en-US" dirty="0" err="1" smtClean="0"/>
              <a:t>dati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comportamento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24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Persistenza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Repositories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 domain model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persistente</a:t>
            </a:r>
            <a:r>
              <a:rPr lang="en-US" dirty="0" smtClean="0"/>
              <a:t> ma </a:t>
            </a:r>
            <a:r>
              <a:rPr lang="en-US" dirty="0" err="1" smtClean="0"/>
              <a:t>niente</a:t>
            </a:r>
            <a:r>
              <a:rPr lang="en-US" dirty="0" smtClean="0"/>
              <a:t> </a:t>
            </a:r>
            <a:r>
              <a:rPr lang="en-US" dirty="0" err="1" smtClean="0"/>
              <a:t>all’interno</a:t>
            </a:r>
            <a:r>
              <a:rPr lang="en-US" dirty="0" smtClean="0"/>
              <a:t> del Domain model fa </a:t>
            </a:r>
            <a:r>
              <a:rPr lang="en-US" dirty="0" err="1" smtClean="0"/>
              <a:t>riferimento</a:t>
            </a:r>
            <a:r>
              <a:rPr lang="en-US" dirty="0" smtClean="0"/>
              <a:t> a </a:t>
            </a:r>
            <a:r>
              <a:rPr lang="en-US" dirty="0" err="1" smtClean="0"/>
              <a:t>qualche</a:t>
            </a:r>
            <a:r>
              <a:rPr lang="en-US" dirty="0" smtClean="0"/>
              <a:t> “Load” o “Save”</a:t>
            </a:r>
          </a:p>
          <a:p>
            <a:r>
              <a:rPr lang="en-US" dirty="0" err="1" smtClean="0"/>
              <a:t>Generalmente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repositories </a:t>
            </a:r>
            <a:r>
              <a:rPr lang="en-US" dirty="0" err="1" smtClean="0"/>
              <a:t>vengono</a:t>
            </a:r>
            <a:r>
              <a:rPr lang="en-US" dirty="0" smtClean="0"/>
              <a:t> </a:t>
            </a:r>
            <a:r>
              <a:rPr lang="en-US" dirty="0" err="1" smtClean="0"/>
              <a:t>invocati</a:t>
            </a:r>
            <a:r>
              <a:rPr lang="en-US" dirty="0" smtClean="0"/>
              <a:t> al di </a:t>
            </a:r>
            <a:r>
              <a:rPr lang="en-US" dirty="0" err="1" smtClean="0"/>
              <a:t>fuori</a:t>
            </a:r>
            <a:r>
              <a:rPr lang="en-US" dirty="0" smtClean="0"/>
              <a:t> del Domain Model</a:t>
            </a:r>
          </a:p>
          <a:p>
            <a:r>
              <a:rPr lang="en-US" dirty="0" smtClean="0"/>
              <a:t>I </a:t>
            </a:r>
            <a:r>
              <a:rPr lang="en-US" dirty="0" err="1" smtClean="0"/>
              <a:t>contratti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repositories </a:t>
            </a:r>
            <a:r>
              <a:rPr lang="en-US" dirty="0" err="1" smtClean="0"/>
              <a:t>risiedono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Domain Layer, le </a:t>
            </a:r>
            <a:r>
              <a:rPr lang="en-US" dirty="0" err="1" smtClean="0"/>
              <a:t>implementazioni</a:t>
            </a:r>
            <a:r>
              <a:rPr lang="en-US" dirty="0" smtClean="0"/>
              <a:t> in un layer </a:t>
            </a:r>
            <a:r>
              <a:rPr lang="en-US" dirty="0" err="1" smtClean="0"/>
              <a:t>differente</a:t>
            </a:r>
            <a:endParaRPr lang="en-US" dirty="0"/>
          </a:p>
          <a:p>
            <a:r>
              <a:rPr lang="en-US" dirty="0" smtClean="0"/>
              <a:t>I repositories </a:t>
            </a:r>
            <a:r>
              <a:rPr lang="en-US" dirty="0" err="1" smtClean="0"/>
              <a:t>persistono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Aggregates, un aggregate è </a:t>
            </a:r>
            <a:r>
              <a:rPr lang="en-US" dirty="0" err="1" smtClean="0"/>
              <a:t>uno</a:t>
            </a:r>
            <a:r>
              <a:rPr lang="en-US" dirty="0" smtClean="0"/>
              <a:t> </a:t>
            </a:r>
            <a:r>
              <a:rPr lang="en-US" dirty="0" err="1" smtClean="0"/>
              <a:t>speciale</a:t>
            </a:r>
            <a:r>
              <a:rPr lang="en-US" dirty="0" smtClean="0"/>
              <a:t> sotto-</a:t>
            </a:r>
            <a:r>
              <a:rPr lang="en-US" dirty="0" err="1" smtClean="0"/>
              <a:t>insieme</a:t>
            </a:r>
            <a:r>
              <a:rPr lang="en-US" dirty="0" smtClean="0"/>
              <a:t> di entities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225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E’ un </a:t>
            </a:r>
            <a:r>
              <a:rPr lang="en-US" dirty="0" err="1" smtClean="0"/>
              <a:t>insieme</a:t>
            </a:r>
            <a:r>
              <a:rPr lang="en-US" dirty="0" smtClean="0"/>
              <a:t> di </a:t>
            </a:r>
            <a:r>
              <a:rPr lang="en-US" dirty="0" err="1" smtClean="0"/>
              <a:t>oggetti</a:t>
            </a:r>
            <a:r>
              <a:rPr lang="en-US" dirty="0" smtClean="0"/>
              <a:t> </a:t>
            </a:r>
            <a:r>
              <a:rPr lang="en-US" dirty="0" err="1" smtClean="0"/>
              <a:t>associati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trattiamo</a:t>
            </a:r>
            <a:r>
              <a:rPr lang="en-US" dirty="0" smtClean="0"/>
              <a:t> come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singola</a:t>
            </a:r>
            <a:r>
              <a:rPr lang="en-US" dirty="0" smtClean="0"/>
              <a:t> </a:t>
            </a:r>
            <a:r>
              <a:rPr lang="en-US" dirty="0" err="1" smtClean="0"/>
              <a:t>unità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fini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modifiche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endParaRPr lang="en-US" dirty="0" smtClean="0"/>
          </a:p>
          <a:p>
            <a:r>
              <a:rPr lang="en-US" dirty="0" smtClean="0"/>
              <a:t>E’ </a:t>
            </a:r>
            <a:r>
              <a:rPr lang="en-US" dirty="0" err="1" smtClean="0"/>
              <a:t>fondamentalmente</a:t>
            </a:r>
            <a:r>
              <a:rPr lang="en-US" dirty="0" smtClean="0"/>
              <a:t> un confine </a:t>
            </a:r>
            <a:r>
              <a:rPr lang="en-US" dirty="0" err="1" smtClean="0"/>
              <a:t>consistente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delimita</a:t>
            </a:r>
            <a:r>
              <a:rPr lang="en-US" dirty="0" smtClean="0"/>
              <a:t> un </a:t>
            </a:r>
            <a:r>
              <a:rPr lang="en-US" dirty="0" err="1" smtClean="0"/>
              <a:t>insieme</a:t>
            </a:r>
            <a:r>
              <a:rPr lang="en-US" dirty="0" smtClean="0"/>
              <a:t> di entities e le </a:t>
            </a:r>
            <a:r>
              <a:rPr lang="en-US" dirty="0" err="1" smtClean="0"/>
              <a:t>separa</a:t>
            </a:r>
            <a:r>
              <a:rPr lang="en-US" dirty="0" smtClean="0"/>
              <a:t> da </a:t>
            </a:r>
            <a:r>
              <a:rPr lang="en-US" dirty="0" err="1" smtClean="0"/>
              <a:t>altre</a:t>
            </a:r>
            <a:r>
              <a:rPr lang="en-US" dirty="0" smtClean="0"/>
              <a:t> entities</a:t>
            </a:r>
            <a:endParaRPr lang="en-US" dirty="0"/>
          </a:p>
          <a:p>
            <a:r>
              <a:rPr lang="en-US" dirty="0" smtClean="0"/>
              <a:t>E’ un </a:t>
            </a:r>
            <a:r>
              <a:rPr lang="en-US" dirty="0" err="1" smtClean="0"/>
              <a:t>insieme</a:t>
            </a:r>
            <a:r>
              <a:rPr lang="en-US" dirty="0" smtClean="0"/>
              <a:t> </a:t>
            </a:r>
            <a:r>
              <a:rPr lang="en-US" dirty="0" err="1" smtClean="0"/>
              <a:t>logico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ha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propria</a:t>
            </a:r>
            <a:r>
              <a:rPr lang="en-US" dirty="0" smtClean="0"/>
              <a:t> </a:t>
            </a:r>
            <a:r>
              <a:rPr lang="en-US" dirty="0" err="1" smtClean="0"/>
              <a:t>dignità</a:t>
            </a:r>
            <a:r>
              <a:rPr lang="en-US" dirty="0" smtClean="0"/>
              <a:t> e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viene</a:t>
            </a:r>
            <a:r>
              <a:rPr lang="en-US" dirty="0" smtClean="0"/>
              <a:t> ben </a:t>
            </a:r>
            <a:r>
              <a:rPr lang="en-US" dirty="0" err="1" smtClean="0"/>
              <a:t>delineato</a:t>
            </a:r>
            <a:r>
              <a:rPr lang="en-US" dirty="0" smtClean="0"/>
              <a:t> dal </a:t>
            </a:r>
            <a:r>
              <a:rPr lang="en-US" dirty="0" err="1" smtClean="0"/>
              <a:t>modello</a:t>
            </a:r>
            <a:r>
              <a:rPr lang="en-US" dirty="0" smtClean="0"/>
              <a:t> di business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pratica</a:t>
            </a:r>
            <a:r>
              <a:rPr lang="en-US" dirty="0" smtClean="0"/>
              <a:t> </a:t>
            </a:r>
            <a:r>
              <a:rPr lang="en-US" dirty="0" err="1" smtClean="0"/>
              <a:t>comune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</a:rPr>
              <a:t>scomporre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 da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</a:rPr>
              <a:t>subito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 il domain model in aggregates</a:t>
            </a:r>
          </a:p>
        </p:txBody>
      </p:sp>
    </p:spTree>
    <p:extLst>
      <p:ext uri="{BB962C8B-B14F-4D97-AF65-F5344CB8AC3E}">
        <p14:creationId xmlns:p14="http://schemas.microsoft.com/office/powerpoint/2010/main" val="17057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</a:t>
            </a:r>
            <a:endParaRPr lang="it-IT" dirty="0"/>
          </a:p>
        </p:txBody>
      </p:sp>
      <p:sp>
        <p:nvSpPr>
          <p:cNvPr id="4" name="Oval 3"/>
          <p:cNvSpPr/>
          <p:nvPr/>
        </p:nvSpPr>
        <p:spPr>
          <a:xfrm>
            <a:off x="462012" y="2521818"/>
            <a:ext cx="6035040" cy="3513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Aggregate</a:t>
            </a:r>
            <a:endParaRPr lang="it-IT" dirty="0"/>
          </a:p>
        </p:txBody>
      </p:sp>
      <p:sp>
        <p:nvSpPr>
          <p:cNvPr id="5" name="Oval 4"/>
          <p:cNvSpPr/>
          <p:nvPr/>
        </p:nvSpPr>
        <p:spPr>
          <a:xfrm>
            <a:off x="7806089" y="2363726"/>
            <a:ext cx="3792354" cy="2074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Aggregate</a:t>
            </a:r>
            <a:endParaRPr lang="it-IT" dirty="0"/>
          </a:p>
        </p:txBody>
      </p:sp>
      <p:cxnSp>
        <p:nvCxnSpPr>
          <p:cNvPr id="6" name="Straight Connector 5"/>
          <p:cNvCxnSpPr>
            <a:stCxn id="4" idx="6"/>
            <a:endCxn id="5" idx="2"/>
          </p:cNvCxnSpPr>
          <p:nvPr/>
        </p:nvCxnSpPr>
        <p:spPr>
          <a:xfrm flipV="1">
            <a:off x="6497052" y="3400849"/>
            <a:ext cx="1309037" cy="87758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704698" y="3502027"/>
            <a:ext cx="1804737" cy="7748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Entity</a:t>
            </a:r>
            <a:endParaRPr lang="it-IT" dirty="0"/>
          </a:p>
        </p:txBody>
      </p:sp>
      <p:sp>
        <p:nvSpPr>
          <p:cNvPr id="12" name="Oval 11"/>
          <p:cNvSpPr/>
          <p:nvPr/>
        </p:nvSpPr>
        <p:spPr>
          <a:xfrm>
            <a:off x="1851657" y="4768533"/>
            <a:ext cx="1804737" cy="77483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Entity</a:t>
            </a:r>
            <a:endParaRPr lang="it-IT" dirty="0"/>
          </a:p>
        </p:txBody>
      </p:sp>
      <p:sp>
        <p:nvSpPr>
          <p:cNvPr id="13" name="Oval 12"/>
          <p:cNvSpPr/>
          <p:nvPr/>
        </p:nvSpPr>
        <p:spPr>
          <a:xfrm>
            <a:off x="731518" y="3754355"/>
            <a:ext cx="1804737" cy="77483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Entity</a:t>
            </a:r>
            <a:endParaRPr lang="it-IT" dirty="0"/>
          </a:p>
        </p:txBody>
      </p:sp>
      <p:sp>
        <p:nvSpPr>
          <p:cNvPr id="14" name="Oval 13"/>
          <p:cNvSpPr/>
          <p:nvPr/>
        </p:nvSpPr>
        <p:spPr>
          <a:xfrm>
            <a:off x="4785556" y="3438203"/>
            <a:ext cx="1234442" cy="91921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Value object</a:t>
            </a:r>
            <a:endParaRPr lang="it-IT" dirty="0"/>
          </a:p>
        </p:txBody>
      </p:sp>
      <p:sp>
        <p:nvSpPr>
          <p:cNvPr id="15" name="Oval 14"/>
          <p:cNvSpPr/>
          <p:nvPr/>
        </p:nvSpPr>
        <p:spPr>
          <a:xfrm>
            <a:off x="3995686" y="4437972"/>
            <a:ext cx="1234442" cy="91921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Value object</a:t>
            </a:r>
            <a:endParaRPr lang="it-IT" dirty="0"/>
          </a:p>
        </p:txBody>
      </p:sp>
      <p:sp>
        <p:nvSpPr>
          <p:cNvPr id="16" name="Oval 15"/>
          <p:cNvSpPr/>
          <p:nvPr/>
        </p:nvSpPr>
        <p:spPr>
          <a:xfrm>
            <a:off x="8813730" y="3223280"/>
            <a:ext cx="1804737" cy="7748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Entity</a:t>
            </a:r>
            <a:endParaRPr lang="it-IT" dirty="0"/>
          </a:p>
        </p:txBody>
      </p:sp>
      <p:sp>
        <p:nvSpPr>
          <p:cNvPr id="20" name="TextBox 19"/>
          <p:cNvSpPr txBox="1"/>
          <p:nvPr/>
        </p:nvSpPr>
        <p:spPr>
          <a:xfrm>
            <a:off x="7652083" y="4763138"/>
            <a:ext cx="37017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Ogni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aggregate ha un “entity root”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chiamato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“aggregate root” 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93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Services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classi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quali</a:t>
            </a:r>
            <a:r>
              <a:rPr lang="en-US" dirty="0" smtClean="0"/>
              <a:t> </a:t>
            </a:r>
            <a:r>
              <a:rPr lang="en-US" dirty="0" err="1" smtClean="0"/>
              <a:t>metodi</a:t>
            </a:r>
            <a:r>
              <a:rPr lang="en-US" dirty="0" smtClean="0"/>
              <a:t> </a:t>
            </a:r>
            <a:r>
              <a:rPr lang="en-US" dirty="0" err="1" smtClean="0"/>
              <a:t>implementano</a:t>
            </a:r>
            <a:r>
              <a:rPr lang="en-US" dirty="0" smtClean="0"/>
              <a:t> la </a:t>
            </a:r>
            <a:r>
              <a:rPr lang="en-US" dirty="0" err="1" smtClean="0"/>
              <a:t>logica</a:t>
            </a:r>
            <a:r>
              <a:rPr lang="en-US" dirty="0" smtClean="0"/>
              <a:t> di </a:t>
            </a:r>
            <a:r>
              <a:rPr lang="en-US" dirty="0" err="1" smtClean="0"/>
              <a:t>dominio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non è </a:t>
            </a:r>
            <a:r>
              <a:rPr lang="en-US" dirty="0" err="1" smtClean="0"/>
              <a:t>limitata</a:t>
            </a:r>
            <a:r>
              <a:rPr lang="en-US" dirty="0" smtClean="0"/>
              <a:t> al </a:t>
            </a:r>
            <a:r>
              <a:rPr lang="en-US" dirty="0" err="1" smtClean="0"/>
              <a:t>singolo</a:t>
            </a:r>
            <a:r>
              <a:rPr lang="en-US" dirty="0" smtClean="0"/>
              <a:t> aggregate e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abbraccia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entities</a:t>
            </a:r>
          </a:p>
          <a:p>
            <a:r>
              <a:rPr lang="en-US" dirty="0" smtClean="0"/>
              <a:t>I Domain services </a:t>
            </a:r>
            <a:r>
              <a:rPr lang="en-US" dirty="0" err="1" smtClean="0"/>
              <a:t>coordinano</a:t>
            </a:r>
            <a:r>
              <a:rPr lang="en-US" dirty="0" smtClean="0"/>
              <a:t> le </a:t>
            </a:r>
            <a:r>
              <a:rPr lang="en-US" dirty="0" err="1" smtClean="0"/>
              <a:t>attività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aggregates e repositories </a:t>
            </a:r>
            <a:r>
              <a:rPr lang="en-US" dirty="0" err="1" smtClean="0"/>
              <a:t>attraverso</a:t>
            </a:r>
            <a:r>
              <a:rPr lang="en-US" dirty="0" smtClean="0"/>
              <a:t> </a:t>
            </a:r>
            <a:r>
              <a:rPr lang="en-US" dirty="0" err="1" smtClean="0"/>
              <a:t>l’implementazione</a:t>
            </a:r>
            <a:r>
              <a:rPr lang="en-US" dirty="0" smtClean="0"/>
              <a:t> di procedure di business</a:t>
            </a:r>
          </a:p>
          <a:p>
            <a:r>
              <a:rPr lang="en-US" dirty="0" smtClean="0"/>
              <a:t>I Domain services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comunemente</a:t>
            </a:r>
            <a:r>
              <a:rPr lang="en-US" dirty="0" smtClean="0"/>
              <a:t> </a:t>
            </a:r>
            <a:r>
              <a:rPr lang="en-US" dirty="0" err="1" smtClean="0"/>
              <a:t>rappresentati</a:t>
            </a:r>
            <a:r>
              <a:rPr lang="en-US" dirty="0" smtClean="0"/>
              <a:t> </a:t>
            </a:r>
            <a:r>
              <a:rPr lang="en-US" dirty="0" err="1" smtClean="0"/>
              <a:t>attraverso</a:t>
            </a:r>
            <a:r>
              <a:rPr lang="en-US" dirty="0" smtClean="0"/>
              <a:t> </a:t>
            </a:r>
            <a:r>
              <a:rPr lang="en-US" dirty="0" err="1" smtClean="0"/>
              <a:t>interfacce</a:t>
            </a:r>
            <a:r>
              <a:rPr lang="en-US" dirty="0" smtClean="0"/>
              <a:t> e </a:t>
            </a:r>
            <a:r>
              <a:rPr lang="en-US" dirty="0" err="1" smtClean="0"/>
              <a:t>classi</a:t>
            </a:r>
            <a:r>
              <a:rPr lang="en-US" dirty="0" smtClean="0"/>
              <a:t> di </a:t>
            </a:r>
            <a:r>
              <a:rPr lang="en-US" dirty="0" err="1" smtClean="0"/>
              <a:t>implementazione</a:t>
            </a:r>
            <a:endParaRPr lang="en-US" dirty="0" smtClean="0"/>
          </a:p>
          <a:p>
            <a:r>
              <a:rPr lang="en-US" dirty="0" smtClean="0"/>
              <a:t>Il </a:t>
            </a:r>
            <a:r>
              <a:rPr lang="en-US" dirty="0" err="1" smtClean="0"/>
              <a:t>tipo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comune</a:t>
            </a:r>
            <a:r>
              <a:rPr lang="en-US" dirty="0" smtClean="0"/>
              <a:t> di Domain Service è il Repository, e ne </a:t>
            </a:r>
            <a:r>
              <a:rPr lang="en-US" dirty="0" err="1" smtClean="0"/>
              <a:t>esiste</a:t>
            </a:r>
            <a:r>
              <a:rPr lang="en-US" dirty="0" smtClean="0"/>
              <a:t> </a:t>
            </a:r>
            <a:r>
              <a:rPr lang="en-US" dirty="0" err="1" smtClean="0"/>
              <a:t>uno</a:t>
            </a:r>
            <a:r>
              <a:rPr lang="en-US" dirty="0" smtClean="0"/>
              <a:t> per </a:t>
            </a:r>
            <a:r>
              <a:rPr lang="en-US" dirty="0" err="1" smtClean="0"/>
              <a:t>ogni</a:t>
            </a:r>
            <a:r>
              <a:rPr lang="en-US" dirty="0" smtClean="0"/>
              <a:t> aggregate root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3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Events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evento</a:t>
            </a:r>
            <a:r>
              <a:rPr lang="en-US" dirty="0" smtClean="0"/>
              <a:t> di </a:t>
            </a:r>
            <a:r>
              <a:rPr lang="en-US" dirty="0" err="1" smtClean="0"/>
              <a:t>dominio</a:t>
            </a:r>
            <a:r>
              <a:rPr lang="en-US" dirty="0" smtClean="0"/>
              <a:t> è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semplice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rappresenta</a:t>
            </a:r>
            <a:r>
              <a:rPr lang="en-US" dirty="0" smtClean="0"/>
              <a:t> il </a:t>
            </a:r>
            <a:r>
              <a:rPr lang="en-US" dirty="0" err="1" smtClean="0"/>
              <a:t>verificarsi</a:t>
            </a:r>
            <a:r>
              <a:rPr lang="en-US" dirty="0" smtClean="0"/>
              <a:t> di </a:t>
            </a:r>
            <a:r>
              <a:rPr lang="en-US" dirty="0" err="1" smtClean="0"/>
              <a:t>qualcosa</a:t>
            </a:r>
            <a:r>
              <a:rPr lang="en-US" dirty="0" smtClean="0"/>
              <a:t> di </a:t>
            </a:r>
            <a:r>
              <a:rPr lang="en-US" dirty="0" err="1" smtClean="0"/>
              <a:t>interessante</a:t>
            </a:r>
            <a:r>
              <a:rPr lang="en-US" dirty="0" smtClean="0"/>
              <a:t> </a:t>
            </a:r>
            <a:r>
              <a:rPr lang="en-US" dirty="0" err="1" smtClean="0"/>
              <a:t>all’interno</a:t>
            </a:r>
            <a:r>
              <a:rPr lang="en-US" dirty="0" smtClean="0"/>
              <a:t> del </a:t>
            </a:r>
            <a:r>
              <a:rPr lang="en-US" dirty="0" err="1" smtClean="0"/>
              <a:t>dominio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uno</a:t>
            </a:r>
            <a:r>
              <a:rPr lang="en-US" dirty="0" smtClean="0"/>
              <a:t> scenario </a:t>
            </a:r>
            <a:r>
              <a:rPr lang="en-US" b="1" dirty="0" smtClean="0"/>
              <a:t>Domain-Model</a:t>
            </a:r>
            <a:r>
              <a:rPr lang="en-US" dirty="0" smtClean="0"/>
              <a:t>, un </a:t>
            </a:r>
            <a:r>
              <a:rPr lang="en-US" dirty="0" err="1" smtClean="0"/>
              <a:t>evento</a:t>
            </a:r>
            <a:r>
              <a:rPr lang="en-US" dirty="0" smtClean="0"/>
              <a:t> è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implementa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b="1" dirty="0" smtClean="0"/>
              <a:t>marker-interface</a:t>
            </a:r>
            <a:r>
              <a:rPr lang="en-US" dirty="0" smtClean="0"/>
              <a:t> (</a:t>
            </a:r>
            <a:r>
              <a:rPr lang="en-US" i="1" dirty="0" err="1" smtClean="0"/>
              <a:t>IDomainEvent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Non ha </a:t>
            </a:r>
            <a:r>
              <a:rPr lang="en-US" dirty="0" err="1" smtClean="0"/>
              <a:t>nulla</a:t>
            </a:r>
            <a:r>
              <a:rPr lang="en-US" dirty="0" smtClean="0"/>
              <a:t> a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vedere</a:t>
            </a:r>
            <a:r>
              <a:rPr lang="en-US" dirty="0" smtClean="0"/>
              <a:t> con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eventi</a:t>
            </a:r>
            <a:r>
              <a:rPr lang="en-US" dirty="0" smtClean="0"/>
              <a:t> .NET (</a:t>
            </a:r>
            <a:r>
              <a:rPr lang="en-US" i="1" dirty="0" err="1" smtClean="0"/>
              <a:t>EventArgs</a:t>
            </a:r>
            <a:r>
              <a:rPr lang="en-US" dirty="0" smtClean="0"/>
              <a:t>)</a:t>
            </a:r>
          </a:p>
          <a:p>
            <a:r>
              <a:rPr lang="en-US" dirty="0" smtClean="0"/>
              <a:t>E’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pratica</a:t>
            </a:r>
            <a:r>
              <a:rPr lang="en-US" dirty="0" smtClean="0"/>
              <a:t> </a:t>
            </a:r>
            <a:r>
              <a:rPr lang="en-US" dirty="0" err="1" smtClean="0"/>
              <a:t>comune</a:t>
            </a:r>
            <a:r>
              <a:rPr lang="en-US" dirty="0" smtClean="0"/>
              <a:t> </a:t>
            </a:r>
            <a:r>
              <a:rPr lang="en-US" dirty="0" err="1" smtClean="0"/>
              <a:t>implementare</a:t>
            </a:r>
            <a:r>
              <a:rPr lang="en-US" dirty="0" smtClean="0"/>
              <a:t> </a:t>
            </a:r>
            <a:r>
              <a:rPr lang="en-US" dirty="0" err="1" smtClean="0"/>
              <a:t>all’interno</a:t>
            </a:r>
            <a:r>
              <a:rPr lang="en-US" dirty="0" smtClean="0"/>
              <a:t> del Domain-Model un </a:t>
            </a:r>
            <a:r>
              <a:rPr lang="en-US" dirty="0" err="1" smtClean="0"/>
              <a:t>meccanismo</a:t>
            </a:r>
            <a:r>
              <a:rPr lang="en-US" dirty="0" smtClean="0"/>
              <a:t> di publish/subscribe per la </a:t>
            </a:r>
            <a:r>
              <a:rPr lang="en-US" dirty="0" err="1" smtClean="0"/>
              <a:t>propagazione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eventi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675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Handlers / Worker process / Sagas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Semplici</a:t>
            </a:r>
            <a:r>
              <a:rPr lang="en-US" dirty="0" smtClean="0"/>
              <a:t> </a:t>
            </a:r>
            <a:r>
              <a:rPr lang="en-US" dirty="0" err="1" smtClean="0"/>
              <a:t>classi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contengono</a:t>
            </a:r>
            <a:r>
              <a:rPr lang="en-US" dirty="0" smtClean="0"/>
              <a:t> </a:t>
            </a:r>
            <a:r>
              <a:rPr lang="en-US" dirty="0" err="1" smtClean="0"/>
              <a:t>quel</a:t>
            </a:r>
            <a:r>
              <a:rPr lang="en-US" dirty="0" smtClean="0"/>
              <a:t> </a:t>
            </a:r>
            <a:r>
              <a:rPr lang="en-US" dirty="0" err="1" smtClean="0"/>
              <a:t>minimo</a:t>
            </a:r>
            <a:r>
              <a:rPr lang="en-US" dirty="0" smtClean="0"/>
              <a:t> di </a:t>
            </a:r>
            <a:r>
              <a:rPr lang="en-US" dirty="0" err="1" smtClean="0"/>
              <a:t>logica</a:t>
            </a:r>
            <a:r>
              <a:rPr lang="en-US" dirty="0" smtClean="0"/>
              <a:t> </a:t>
            </a:r>
            <a:r>
              <a:rPr lang="en-US" dirty="0" err="1" smtClean="0"/>
              <a:t>necessaria</a:t>
            </a:r>
            <a:r>
              <a:rPr lang="en-US" dirty="0" smtClean="0"/>
              <a:t> per </a:t>
            </a:r>
            <a:r>
              <a:rPr lang="en-US" dirty="0" err="1" smtClean="0"/>
              <a:t>invocare</a:t>
            </a:r>
            <a:r>
              <a:rPr lang="en-US" dirty="0" smtClean="0"/>
              <a:t> della </a:t>
            </a:r>
            <a:r>
              <a:rPr lang="en-US" dirty="0" err="1" smtClean="0"/>
              <a:t>logica</a:t>
            </a:r>
            <a:r>
              <a:rPr lang="en-US" dirty="0" smtClean="0"/>
              <a:t> di business in </a:t>
            </a:r>
            <a:r>
              <a:rPr lang="en-US" dirty="0" err="1" smtClean="0"/>
              <a:t>reazione</a:t>
            </a:r>
            <a:r>
              <a:rPr lang="en-US" dirty="0" smtClean="0"/>
              <a:t> al </a:t>
            </a:r>
            <a:r>
              <a:rPr lang="en-US" dirty="0" err="1" smtClean="0"/>
              <a:t>comando</a:t>
            </a:r>
            <a:r>
              <a:rPr lang="en-US" dirty="0" smtClean="0"/>
              <a:t> </a:t>
            </a:r>
            <a:r>
              <a:rPr lang="en-US" dirty="0" err="1" smtClean="0"/>
              <a:t>invocato</a:t>
            </a:r>
            <a:r>
              <a:rPr lang="en-US" dirty="0" smtClean="0"/>
              <a:t> o </a:t>
            </a:r>
            <a:r>
              <a:rPr lang="en-US" dirty="0" err="1" smtClean="0"/>
              <a:t>all’evento</a:t>
            </a:r>
            <a:r>
              <a:rPr lang="en-US" dirty="0" smtClean="0"/>
              <a:t> di </a:t>
            </a:r>
            <a:r>
              <a:rPr lang="en-US" dirty="0" err="1" smtClean="0"/>
              <a:t>dominio</a:t>
            </a:r>
            <a:r>
              <a:rPr lang="en-US" dirty="0" smtClean="0"/>
              <a:t> </a:t>
            </a:r>
            <a:r>
              <a:rPr lang="en-US" dirty="0" err="1" smtClean="0"/>
              <a:t>considerato</a:t>
            </a:r>
            <a:r>
              <a:rPr lang="en-US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51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SAGA </a:t>
            </a:r>
            <a:r>
              <a:rPr lang="it-IT" dirty="0" smtClean="0">
                <a:sym typeface="Wingdings" panose="05000000000000000000" pitchFamily="2" charset="2"/>
              </a:rPr>
              <a:t> NServiceBus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Una «Saga» è un Workflow potenzialmente </a:t>
            </a:r>
            <a:r>
              <a:rPr lang="it-IT" dirty="0"/>
              <a:t>lungo (ma non sempre) </a:t>
            </a:r>
            <a:r>
              <a:rPr lang="it-IT" dirty="0" smtClean="0"/>
              <a:t>che ha le seguenti caratteristiche</a:t>
            </a:r>
          </a:p>
          <a:p>
            <a:r>
              <a:rPr lang="it-IT" dirty="0" smtClean="0"/>
              <a:t>Costituita da una serie di diverse fasi (messaggi)</a:t>
            </a:r>
          </a:p>
          <a:p>
            <a:r>
              <a:rPr lang="it-IT" dirty="0" smtClean="0"/>
              <a:t>Può essere persistente (SQL, NoSQL, MSMQ) per assicurare la durabilità</a:t>
            </a:r>
          </a:p>
          <a:p>
            <a:r>
              <a:rPr lang="it-IT" dirty="0" smtClean="0"/>
              <a:t>Affidabile grazie all’utilizzo del trasporto MSMQ</a:t>
            </a:r>
          </a:p>
          <a:p>
            <a:r>
              <a:rPr lang="it-IT" dirty="0" smtClean="0"/>
              <a:t>Può essere riavviata dopo essere stata fermata</a:t>
            </a:r>
          </a:p>
          <a:p>
            <a:r>
              <a:rPr lang="it-IT" dirty="0" smtClean="0"/>
              <a:t>Può essere completata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6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611" y="2806809"/>
            <a:ext cx="6916765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800" dirty="0" smtClean="0"/>
              <a:t>Un </a:t>
            </a:r>
            <a:r>
              <a:rPr lang="en-US" sz="4800" dirty="0" err="1" smtClean="0"/>
              <a:t>esempio</a:t>
            </a:r>
            <a:r>
              <a:rPr lang="en-US" sz="4800" dirty="0" smtClean="0"/>
              <a:t> di Aggregate…</a:t>
            </a:r>
          </a:p>
        </p:txBody>
      </p:sp>
    </p:spTree>
    <p:extLst>
      <p:ext uri="{BB962C8B-B14F-4D97-AF65-F5344CB8AC3E}">
        <p14:creationId xmlns:p14="http://schemas.microsoft.com/office/powerpoint/2010/main" val="273831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wisebread.com/files/fruganomics/blog-images/woman-pushing-grocery-cart-iStock_000019482426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81"/>
            <a:ext cx="12192000" cy="811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3900" y="244138"/>
            <a:ext cx="731520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CUSTOMER</a:t>
            </a:r>
            <a:endParaRPr lang="en-US" sz="8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572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79415" y="3981781"/>
            <a:ext cx="1943100" cy="1924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126" y="3990514"/>
            <a:ext cx="1905000" cy="18859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1432" y="3990514"/>
            <a:ext cx="1924050" cy="19145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8551" y="3995276"/>
            <a:ext cx="1914525" cy="19335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64549" y="3995277"/>
            <a:ext cx="1943100" cy="19335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3076" y="3990514"/>
            <a:ext cx="1924050" cy="18764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84415" y="3981781"/>
            <a:ext cx="1952625" cy="19145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8547" y="5866939"/>
            <a:ext cx="12296775" cy="1495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" y="275303"/>
            <a:ext cx="3886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Std" panose="020F0609000104060307" pitchFamily="49" charset="0"/>
              </a:rPr>
              <a:t>Andrea Belloni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CR A Std" panose="020F0609000104060307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21792" y="1435353"/>
            <a:ext cx="3570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latin typeface="OCR A Std" panose="020F0609000104060307" pitchFamily="49" charset="0"/>
              </a:rPr>
              <a:t>abelloni@codedesign.it</a:t>
            </a:r>
            <a:endParaRPr lang="it-IT" sz="2000" dirty="0">
              <a:latin typeface="OCR A Std" panose="020F0609000104060307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89118" y="1834644"/>
            <a:ext cx="3502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latin typeface="OCR A Std" panose="020F0609000104060307" pitchFamily="49" charset="0"/>
              </a:rPr>
              <a:t>Twitter: andbell77</a:t>
            </a:r>
            <a:endParaRPr lang="it-IT" sz="2000" dirty="0">
              <a:latin typeface="OCR A Std" panose="020F0609000104060307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60062" y="2642777"/>
            <a:ext cx="4031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latin typeface="OCR A Std" panose="020F0609000104060307" pitchFamily="49" charset="0"/>
                <a:hlinkClick r:id="rId11"/>
              </a:rPr>
              <a:t>http://www.codedesign.it/</a:t>
            </a:r>
            <a:endParaRPr lang="it-IT" sz="2000" dirty="0" smtClean="0">
              <a:latin typeface="OCR A Std" panose="020F0609000104060307" pitchFamily="49" charset="0"/>
            </a:endParaRPr>
          </a:p>
          <a:p>
            <a:pPr algn="r"/>
            <a:endParaRPr lang="en-US" sz="2000" dirty="0" smtClean="0">
              <a:latin typeface="OCR A Std" panose="020F0609000104060307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39823"/>
            <a:ext cx="398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&lt;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CodeDesign</a:t>
            </a: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&gt;</a:t>
            </a:r>
            <a:endParaRPr lang="it-IT" sz="32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7" descr="DotNetLiguri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1225" y="1586682"/>
            <a:ext cx="2974652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Abbiamo</a:t>
            </a:r>
            <a:r>
              <a:rPr lang="en-US" dirty="0" smtClean="0"/>
              <a:t> il </a:t>
            </a:r>
            <a:r>
              <a:rPr lang="en-US" dirty="0" err="1" smtClean="0"/>
              <a:t>nostro</a:t>
            </a:r>
            <a:r>
              <a:rPr lang="en-US" dirty="0" smtClean="0"/>
              <a:t> customer…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8254" y="2340210"/>
            <a:ext cx="1270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Entity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8254" y="1690688"/>
            <a:ext cx="3134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Aggregate Root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8254" y="3435385"/>
            <a:ext cx="24045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Nome</a:t>
            </a:r>
          </a:p>
          <a:p>
            <a:r>
              <a:rPr lang="en-US" sz="2800" i="1" dirty="0" err="1" smtClean="0"/>
              <a:t>Cognome</a:t>
            </a:r>
            <a:endParaRPr lang="en-US" sz="2800" i="1" dirty="0" smtClean="0"/>
          </a:p>
          <a:p>
            <a:r>
              <a:rPr lang="en-US" sz="2800" i="1" dirty="0" smtClean="0"/>
              <a:t>Data di </a:t>
            </a:r>
            <a:r>
              <a:rPr lang="en-US" sz="2800" i="1" dirty="0" err="1" smtClean="0"/>
              <a:t>Nascita</a:t>
            </a:r>
            <a:endParaRPr lang="en-US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938254" y="4950540"/>
            <a:ext cx="21966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Lingua</a:t>
            </a:r>
          </a:p>
          <a:p>
            <a:r>
              <a:rPr lang="en-US" sz="2800" i="1" dirty="0" smtClean="0"/>
              <a:t>Username</a:t>
            </a:r>
          </a:p>
          <a:p>
            <a:r>
              <a:rPr lang="en-US" sz="2800" i="1" dirty="0" smtClean="0"/>
              <a:t>Email address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7883" y="4488875"/>
            <a:ext cx="7365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Come </a:t>
            </a:r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gestisco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l’indirizzo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5632" y="3546774"/>
            <a:ext cx="7189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Dove </a:t>
            </a:r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tengo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la Password?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65582" y="2614018"/>
            <a:ext cx="58143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la </a:t>
            </a:r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persistenza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42208" y="5430976"/>
            <a:ext cx="6061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il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comportamento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356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aperproject.it/lifestyle/wp-content/uploads/sites/14/2013/04/barbier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21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53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CQRS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Command Query </a:t>
            </a:r>
            <a:r>
              <a:rPr lang="it-IT" dirty="0" err="1" smtClean="0"/>
              <a:t>Responsibility</a:t>
            </a:r>
            <a:r>
              <a:rPr lang="it-IT" dirty="0" smtClean="0"/>
              <a:t> </a:t>
            </a:r>
            <a:r>
              <a:rPr lang="it-IT" dirty="0" err="1" smtClean="0"/>
              <a:t>Segregation</a:t>
            </a:r>
            <a:endParaRPr lang="it-IT" dirty="0" smtClean="0"/>
          </a:p>
          <a:p>
            <a:r>
              <a:rPr lang="en-US" i="1" dirty="0" smtClean="0"/>
              <a:t>Asymmetric Layering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47845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hebaiernecessities.files.wordpress.com/2013/01/confused-bab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530" y="1494942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CQRS</a:t>
            </a:r>
            <a:endParaRPr lang="en-US" dirty="0"/>
          </a:p>
        </p:txBody>
      </p:sp>
      <p:pic>
        <p:nvPicPr>
          <p:cNvPr id="4098" name="Picture 2" descr="http://www.educationduepuntozero.it/Temi/Curricoli_e_saperi/curricoli/2009/03/11/img/pellerey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47" y="3747007"/>
            <a:ext cx="40957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10.imagestime.com/out.php/i853247_bluescreenofdeath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18" y="3249301"/>
            <a:ext cx="3994220" cy="299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Arrow 18"/>
          <p:cNvSpPr/>
          <p:nvPr/>
        </p:nvSpPr>
        <p:spPr>
          <a:xfrm rot="19747000">
            <a:off x="3802338" y="3193237"/>
            <a:ext cx="1129937" cy="11075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2850790">
            <a:off x="6894964" y="2695531"/>
            <a:ext cx="1129937" cy="11075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0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CQRS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L’utente</a:t>
            </a:r>
            <a:r>
              <a:rPr lang="en-US" dirty="0" smtClean="0"/>
              <a:t> decide </a:t>
            </a:r>
            <a:r>
              <a:rPr lang="en-US" dirty="0" err="1" smtClean="0"/>
              <a:t>quali</a:t>
            </a:r>
            <a:r>
              <a:rPr lang="en-US" dirty="0" smtClean="0"/>
              <a:t> </a:t>
            </a:r>
            <a:r>
              <a:rPr lang="en-US" dirty="0" err="1" smtClean="0"/>
              <a:t>comandi</a:t>
            </a:r>
            <a:r>
              <a:rPr lang="en-US" dirty="0" smtClean="0"/>
              <a:t> </a:t>
            </a:r>
            <a:r>
              <a:rPr lang="en-US" dirty="0" err="1" smtClean="0"/>
              <a:t>invocare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Sistema </a:t>
            </a:r>
            <a:r>
              <a:rPr lang="en-US" dirty="0" err="1" smtClean="0"/>
              <a:t>sulla</a:t>
            </a:r>
            <a:r>
              <a:rPr lang="en-US" dirty="0" smtClean="0"/>
              <a:t> base </a:t>
            </a:r>
            <a:r>
              <a:rPr lang="en-US" dirty="0" err="1" smtClean="0"/>
              <a:t>delle</a:t>
            </a:r>
            <a:r>
              <a:rPr lang="en-US" dirty="0" smtClean="0"/>
              <a:t> Informazioni </a:t>
            </a:r>
            <a:r>
              <a:rPr lang="en-US" dirty="0" err="1" smtClean="0"/>
              <a:t>derivanti</a:t>
            </a:r>
            <a:r>
              <a:rPr lang="en-US" dirty="0" smtClean="0"/>
              <a:t>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esperienza</a:t>
            </a:r>
            <a:r>
              <a:rPr lang="en-US" dirty="0" smtClean="0"/>
              <a:t>, e da </a:t>
            </a:r>
            <a:r>
              <a:rPr lang="en-US" dirty="0" err="1" smtClean="0"/>
              <a:t>quanto</a:t>
            </a:r>
            <a:r>
              <a:rPr lang="en-US" dirty="0" smtClean="0"/>
              <a:t> </a:t>
            </a:r>
            <a:r>
              <a:rPr lang="en-US" dirty="0" err="1" smtClean="0"/>
              <a:t>reso</a:t>
            </a:r>
            <a:r>
              <a:rPr lang="en-US" dirty="0" smtClean="0"/>
              <a:t> </a:t>
            </a:r>
            <a:r>
              <a:rPr lang="en-US" dirty="0" err="1" smtClean="0"/>
              <a:t>disponibile</a:t>
            </a:r>
            <a:r>
              <a:rPr lang="en-US" dirty="0" smtClean="0"/>
              <a:t> </a:t>
            </a:r>
            <a:r>
              <a:rPr lang="en-US" dirty="0" err="1" smtClean="0"/>
              <a:t>dall’applicazione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decisione</a:t>
            </a:r>
            <a:r>
              <a:rPr lang="en-US" dirty="0" smtClean="0"/>
              <a:t> </a:t>
            </a:r>
            <a:r>
              <a:rPr lang="en-US" dirty="0" err="1" smtClean="0"/>
              <a:t>presa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traduce in </a:t>
            </a:r>
            <a:r>
              <a:rPr lang="en-US" dirty="0" err="1" smtClean="0"/>
              <a:t>comandi</a:t>
            </a:r>
            <a:r>
              <a:rPr lang="en-US" dirty="0" smtClean="0"/>
              <a:t> verso il Sistema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applico</a:t>
            </a:r>
            <a:r>
              <a:rPr lang="en-US" dirty="0" smtClean="0"/>
              <a:t> CQRS?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abbiamo</a:t>
            </a:r>
            <a:r>
              <a:rPr lang="en-US" dirty="0" smtClean="0"/>
              <a:t> un Domain Model</a:t>
            </a:r>
          </a:p>
          <a:p>
            <a:r>
              <a:rPr lang="en-US" dirty="0" err="1" smtClean="0"/>
              <a:t>Quando</a:t>
            </a:r>
            <a:r>
              <a:rPr lang="en-US" dirty="0" smtClean="0"/>
              <a:t> la </a:t>
            </a:r>
            <a:r>
              <a:rPr lang="en-US" dirty="0" err="1" smtClean="0"/>
              <a:t>differenza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scritture</a:t>
            </a:r>
            <a:r>
              <a:rPr lang="en-US" dirty="0" smtClean="0"/>
              <a:t> e </a:t>
            </a:r>
            <a:r>
              <a:rPr lang="en-US" dirty="0" err="1" smtClean="0"/>
              <a:t>letture</a:t>
            </a:r>
            <a:r>
              <a:rPr lang="en-US" dirty="0" smtClean="0"/>
              <a:t> è </a:t>
            </a:r>
            <a:r>
              <a:rPr lang="en-US" dirty="0" err="1" smtClean="0"/>
              <a:t>significativa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pensiamo</a:t>
            </a:r>
            <a:r>
              <a:rPr lang="en-US" dirty="0" smtClean="0"/>
              <a:t> </a:t>
            </a:r>
            <a:r>
              <a:rPr lang="en-US" dirty="0" err="1" smtClean="0"/>
              <a:t>sia</a:t>
            </a:r>
            <a:r>
              <a:rPr lang="en-US" dirty="0" smtClean="0"/>
              <a:t> la </a:t>
            </a:r>
            <a:r>
              <a:rPr lang="en-US" dirty="0" err="1" smtClean="0"/>
              <a:t>soluzione</a:t>
            </a:r>
            <a:r>
              <a:rPr lang="en-US" dirty="0" smtClean="0"/>
              <a:t> della nostra vita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Ma se </a:t>
            </a:r>
            <a:r>
              <a:rPr lang="en-US" dirty="0" err="1" smtClean="0">
                <a:sym typeface="Wingdings" panose="05000000000000000000" pitchFamily="2" charset="2"/>
              </a:rPr>
              <a:t>stiamo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costruendo</a:t>
            </a:r>
            <a:r>
              <a:rPr lang="en-US" dirty="0" smtClean="0">
                <a:sym typeface="Wingdings" panose="05000000000000000000" pitchFamily="2" charset="2"/>
              </a:rPr>
              <a:t> un framework o </a:t>
            </a:r>
            <a:r>
              <a:rPr lang="en-US" dirty="0" err="1" smtClean="0">
                <a:sym typeface="Wingdings" panose="05000000000000000000" pitchFamily="2" charset="2"/>
              </a:rPr>
              <a:t>lavoriamo</a:t>
            </a:r>
            <a:r>
              <a:rPr lang="en-US" dirty="0" smtClean="0">
                <a:sym typeface="Wingdings" panose="05000000000000000000" pitchFamily="2" charset="2"/>
              </a:rPr>
              <a:t> con </a:t>
            </a:r>
            <a:r>
              <a:rPr lang="en-US" dirty="0" err="1" smtClean="0">
                <a:sym typeface="Wingdings" panose="05000000000000000000" pitchFamily="2" charset="2"/>
              </a:rPr>
              <a:t>metamodelli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estremamente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astratti</a:t>
            </a:r>
            <a:r>
              <a:rPr lang="en-US" dirty="0" smtClean="0">
                <a:sym typeface="Wingdings" panose="05000000000000000000" pitchFamily="2" charset="2"/>
              </a:rPr>
              <a:t>… </a:t>
            </a:r>
            <a:r>
              <a:rPr lang="en-US" dirty="0" err="1" smtClean="0">
                <a:sym typeface="Wingdings" panose="05000000000000000000" pitchFamily="2" charset="2"/>
              </a:rPr>
              <a:t>forse</a:t>
            </a:r>
            <a:r>
              <a:rPr lang="en-US" dirty="0" smtClean="0">
                <a:sym typeface="Wingdings" panose="05000000000000000000" pitchFamily="2" charset="2"/>
              </a:rPr>
              <a:t> non ci serve!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74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Cosa cambia </a:t>
            </a:r>
            <a:r>
              <a:rPr lang="en-US" dirty="0" err="1" smtClean="0"/>
              <a:t>rispetto</a:t>
            </a:r>
            <a:r>
              <a:rPr lang="en-US" dirty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classici</a:t>
            </a:r>
            <a:r>
              <a:rPr lang="en-US" dirty="0" smtClean="0"/>
              <a:t> Stack del</a:t>
            </a:r>
            <a:r>
              <a:rPr lang="it-IT" dirty="0" smtClean="0"/>
              <a:t> Domain Model?</a:t>
            </a:r>
            <a:endParaRPr lang="en-US" dirty="0"/>
          </a:p>
        </p:txBody>
      </p:sp>
      <p:pic>
        <p:nvPicPr>
          <p:cNvPr id="2050" name="Picture 2" descr="http://www.buzzhunt.co.uk/wp-content/2012/03/these_funny_animals_919_640_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73" y="3103284"/>
            <a:ext cx="4751654" cy="356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80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8626306" y="937846"/>
            <a:ext cx="0" cy="556846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86909" y="1382542"/>
            <a:ext cx="4021016" cy="750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Presentation layer</a:t>
            </a:r>
            <a:endParaRPr lang="it-IT" dirty="0"/>
          </a:p>
        </p:txBody>
      </p:sp>
      <p:sp>
        <p:nvSpPr>
          <p:cNvPr id="3" name="Rectangle 2"/>
          <p:cNvSpPr/>
          <p:nvPr/>
        </p:nvSpPr>
        <p:spPr>
          <a:xfrm>
            <a:off x="986909" y="2355557"/>
            <a:ext cx="4021016" cy="750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Layer</a:t>
            </a:r>
            <a:endParaRPr lang="it-IT" dirty="0"/>
          </a:p>
        </p:txBody>
      </p:sp>
      <p:sp>
        <p:nvSpPr>
          <p:cNvPr id="5" name="Rectangle 4"/>
          <p:cNvSpPr/>
          <p:nvPr/>
        </p:nvSpPr>
        <p:spPr>
          <a:xfrm>
            <a:off x="986909" y="4700172"/>
            <a:ext cx="4021016" cy="750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Infrastructure Layer</a:t>
            </a:r>
            <a:endParaRPr lang="it-IT" dirty="0"/>
          </a:p>
        </p:txBody>
      </p:sp>
      <p:sp>
        <p:nvSpPr>
          <p:cNvPr id="6" name="Rectangle 5"/>
          <p:cNvSpPr/>
          <p:nvPr/>
        </p:nvSpPr>
        <p:spPr>
          <a:xfrm>
            <a:off x="6615798" y="1383322"/>
            <a:ext cx="4021016" cy="750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Presentation layer</a:t>
            </a:r>
            <a:endParaRPr lang="it-IT" dirty="0"/>
          </a:p>
        </p:txBody>
      </p:sp>
      <p:sp>
        <p:nvSpPr>
          <p:cNvPr id="9" name="Rectangle 8"/>
          <p:cNvSpPr/>
          <p:nvPr/>
        </p:nvSpPr>
        <p:spPr>
          <a:xfrm>
            <a:off x="6615798" y="4700952"/>
            <a:ext cx="4021016" cy="750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Infrastructure Layer</a:t>
            </a:r>
            <a:endParaRPr lang="it-IT" dirty="0"/>
          </a:p>
        </p:txBody>
      </p:sp>
      <p:sp>
        <p:nvSpPr>
          <p:cNvPr id="12" name="Down Arrow 11"/>
          <p:cNvSpPr/>
          <p:nvPr/>
        </p:nvSpPr>
        <p:spPr>
          <a:xfrm>
            <a:off x="6990937" y="1887415"/>
            <a:ext cx="339969" cy="3188675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6615798" y="2579076"/>
            <a:ext cx="1770185" cy="1500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 Domain</a:t>
            </a:r>
            <a:endParaRPr lang="it-IT" dirty="0"/>
          </a:p>
        </p:txBody>
      </p:sp>
      <p:sp>
        <p:nvSpPr>
          <p:cNvPr id="13" name="Down Arrow 12"/>
          <p:cNvSpPr/>
          <p:nvPr/>
        </p:nvSpPr>
        <p:spPr>
          <a:xfrm rot="10800000">
            <a:off x="9880674" y="1887415"/>
            <a:ext cx="339969" cy="3188675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8866629" y="2579076"/>
            <a:ext cx="1770185" cy="1500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</a:t>
            </a:r>
          </a:p>
          <a:p>
            <a:pPr algn="ctr"/>
            <a:r>
              <a:rPr lang="en-US" dirty="0" smtClean="0"/>
              <a:t>access</a:t>
            </a:r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6615798" y="5609436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Commands</a:t>
            </a:r>
            <a:endParaRPr lang="it-IT" dirty="0"/>
          </a:p>
        </p:txBody>
      </p:sp>
      <p:sp>
        <p:nvSpPr>
          <p:cNvPr id="15" name="TextBox 14"/>
          <p:cNvSpPr txBox="1"/>
          <p:nvPr/>
        </p:nvSpPr>
        <p:spPr>
          <a:xfrm>
            <a:off x="9721179" y="560362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Queries</a:t>
            </a:r>
            <a:endParaRPr lang="it-IT" dirty="0"/>
          </a:p>
        </p:txBody>
      </p:sp>
      <p:sp>
        <p:nvSpPr>
          <p:cNvPr id="16" name="TextBox 15"/>
          <p:cNvSpPr txBox="1"/>
          <p:nvPr/>
        </p:nvSpPr>
        <p:spPr>
          <a:xfrm>
            <a:off x="9421288" y="531835"/>
            <a:ext cx="1215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CQRS</a:t>
            </a:r>
            <a:endParaRPr lang="it-IT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86909" y="531835"/>
            <a:ext cx="3041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Domain Model</a:t>
            </a:r>
            <a:endParaRPr lang="it-IT" sz="3600" b="1" dirty="0"/>
          </a:p>
        </p:txBody>
      </p:sp>
      <p:sp>
        <p:nvSpPr>
          <p:cNvPr id="18" name="Up-Down Arrow 17"/>
          <p:cNvSpPr/>
          <p:nvPr/>
        </p:nvSpPr>
        <p:spPr>
          <a:xfrm>
            <a:off x="4202722" y="1886633"/>
            <a:ext cx="363416" cy="3188676"/>
          </a:xfrm>
          <a:prstGeom prst="up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ctangle 3"/>
          <p:cNvSpPr/>
          <p:nvPr/>
        </p:nvSpPr>
        <p:spPr>
          <a:xfrm>
            <a:off x="986909" y="3328572"/>
            <a:ext cx="4021016" cy="750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Domain Layer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146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9" grpId="0" animBg="1"/>
      <p:bldP spid="12" grpId="0" animBg="1"/>
      <p:bldP spid="7" grpId="0" animBg="1"/>
      <p:bldP spid="13" grpId="0" animBg="1"/>
      <p:bldP spid="8" grpId="0" animBg="1"/>
      <p:bldP spid="14" grpId="0"/>
      <p:bldP spid="15" grpId="0"/>
      <p:bldP spid="18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Scrivi</a:t>
            </a:r>
            <a:r>
              <a:rPr lang="en-US" dirty="0" smtClean="0"/>
              <a:t> solo il </a:t>
            </a:r>
            <a:r>
              <a:rPr lang="en-US" dirty="0" err="1" smtClean="0"/>
              <a:t>modello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 domain model non è </a:t>
            </a:r>
            <a:r>
              <a:rPr lang="en-US" dirty="0" err="1" smtClean="0"/>
              <a:t>usato</a:t>
            </a:r>
            <a:r>
              <a:rPr lang="en-US" dirty="0" smtClean="0"/>
              <a:t> per </a:t>
            </a:r>
            <a:r>
              <a:rPr lang="en-US" dirty="0" err="1" smtClean="0"/>
              <a:t>recuperare</a:t>
            </a:r>
            <a:r>
              <a:rPr lang="en-US" dirty="0" smtClean="0"/>
              <a:t> o </a:t>
            </a:r>
            <a:r>
              <a:rPr lang="en-US" dirty="0" err="1" smtClean="0"/>
              <a:t>mostrare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di </a:t>
            </a:r>
            <a:r>
              <a:rPr lang="en-US" dirty="0" err="1" smtClean="0"/>
              <a:t>conseguenza</a:t>
            </a:r>
            <a:r>
              <a:rPr lang="en-US" dirty="0" smtClean="0"/>
              <a:t> le </a:t>
            </a:r>
            <a:r>
              <a:rPr lang="en-US" dirty="0" err="1" smtClean="0"/>
              <a:t>relazioni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entità</a:t>
            </a:r>
            <a:r>
              <a:rPr lang="en-US" dirty="0" smtClean="0"/>
              <a:t> orientate al </a:t>
            </a:r>
            <a:r>
              <a:rPr lang="en-US" dirty="0" err="1" smtClean="0"/>
              <a:t>recupero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vengono</a:t>
            </a:r>
            <a:r>
              <a:rPr lang="en-US" dirty="0" smtClean="0"/>
              <a:t> </a:t>
            </a:r>
            <a:r>
              <a:rPr lang="en-US" dirty="0" err="1" smtClean="0"/>
              <a:t>meno</a:t>
            </a:r>
            <a:endParaRPr lang="en-US" dirty="0"/>
          </a:p>
          <a:p>
            <a:r>
              <a:rPr lang="en-US" dirty="0" smtClean="0"/>
              <a:t>Il Domain model è </a:t>
            </a:r>
            <a:r>
              <a:rPr lang="en-US" dirty="0" err="1" smtClean="0"/>
              <a:t>sempre</a:t>
            </a:r>
            <a:r>
              <a:rPr lang="en-US" dirty="0" smtClean="0"/>
              <a:t> in </a:t>
            </a:r>
            <a:r>
              <a:rPr lang="en-US" dirty="0" err="1" smtClean="0"/>
              <a:t>uno</a:t>
            </a:r>
            <a:r>
              <a:rPr lang="en-US" dirty="0" smtClean="0"/>
              <a:t>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consistente</a:t>
            </a:r>
            <a:endParaRPr lang="en-US" dirty="0" smtClean="0"/>
          </a:p>
          <a:p>
            <a:r>
              <a:rPr lang="en-US" dirty="0" smtClean="0"/>
              <a:t>Non è </a:t>
            </a:r>
            <a:r>
              <a:rPr lang="en-US" dirty="0" err="1" smtClean="0"/>
              <a:t>necessaria</a:t>
            </a:r>
            <a:r>
              <a:rPr lang="en-US" dirty="0" smtClean="0"/>
              <a:t> la </a:t>
            </a:r>
            <a:r>
              <a:rPr lang="en-US" dirty="0" err="1" smtClean="0"/>
              <a:t>validazione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Domain model, I </a:t>
            </a:r>
            <a:r>
              <a:rPr lang="en-US" dirty="0" err="1" smtClean="0"/>
              <a:t>comandi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validati</a:t>
            </a:r>
            <a:r>
              <a:rPr lang="en-US" dirty="0" smtClean="0"/>
              <a:t> prima.</a:t>
            </a:r>
          </a:p>
        </p:txBody>
      </p:sp>
    </p:spTree>
    <p:extLst>
      <p:ext uri="{BB962C8B-B14F-4D97-AF65-F5344CB8AC3E}">
        <p14:creationId xmlns:p14="http://schemas.microsoft.com/office/powerpoint/2010/main" val="21617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Comandi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comando</a:t>
            </a:r>
            <a:r>
              <a:rPr lang="en-US" dirty="0" smtClean="0"/>
              <a:t> ha lo </a:t>
            </a:r>
            <a:r>
              <a:rPr lang="en-US" dirty="0" err="1" smtClean="0"/>
              <a:t>scopo</a:t>
            </a:r>
            <a:r>
              <a:rPr lang="en-US" dirty="0" smtClean="0"/>
              <a:t> di </a:t>
            </a:r>
            <a:r>
              <a:rPr lang="en-US" dirty="0" err="1" smtClean="0"/>
              <a:t>definire</a:t>
            </a:r>
            <a:r>
              <a:rPr lang="en-US" dirty="0" smtClean="0"/>
              <a:t> </a:t>
            </a:r>
            <a:r>
              <a:rPr lang="en-US" dirty="0" err="1" smtClean="0"/>
              <a:t>l’intenzione</a:t>
            </a:r>
            <a:r>
              <a:rPr lang="en-US" dirty="0" smtClean="0"/>
              <a:t> e giusto </a:t>
            </a:r>
            <a:r>
              <a:rPr lang="en-US" dirty="0" err="1" smtClean="0"/>
              <a:t>livello</a:t>
            </a:r>
            <a:r>
              <a:rPr lang="en-US" dirty="0" smtClean="0"/>
              <a:t> di </a:t>
            </a:r>
            <a:r>
              <a:rPr lang="en-US" dirty="0" err="1" smtClean="0"/>
              <a:t>granularità</a:t>
            </a:r>
            <a:endParaRPr lang="en-US" dirty="0" smtClean="0"/>
          </a:p>
          <a:p>
            <a:r>
              <a:rPr lang="en-US" dirty="0" err="1" smtClean="0"/>
              <a:t>SalvaProdotto</a:t>
            </a:r>
            <a:r>
              <a:rPr lang="en-US" dirty="0" smtClean="0"/>
              <a:t>: </a:t>
            </a:r>
            <a:r>
              <a:rPr lang="en-US" dirty="0" err="1" smtClean="0"/>
              <a:t>nessun</a:t>
            </a:r>
            <a:r>
              <a:rPr lang="en-US" dirty="0" smtClean="0"/>
              <a:t> </a:t>
            </a:r>
            <a:r>
              <a:rPr lang="en-US" dirty="0" err="1" smtClean="0"/>
              <a:t>intento</a:t>
            </a:r>
            <a:r>
              <a:rPr lang="en-US" dirty="0" smtClean="0"/>
              <a:t> di business!</a:t>
            </a:r>
          </a:p>
          <a:p>
            <a:r>
              <a:rPr lang="en-US" dirty="0" err="1" smtClean="0"/>
              <a:t>CreaOrdineEGeneraFattura</a:t>
            </a:r>
            <a:r>
              <a:rPr lang="en-US" dirty="0" smtClean="0"/>
              <a:t>: </a:t>
            </a:r>
            <a:r>
              <a:rPr lang="en-US" dirty="0" err="1" smtClean="0"/>
              <a:t>granularità</a:t>
            </a:r>
            <a:r>
              <a:rPr lang="en-US" dirty="0" smtClean="0"/>
              <a:t> </a:t>
            </a:r>
            <a:r>
              <a:rPr lang="en-US" dirty="0" err="1" smtClean="0"/>
              <a:t>troppo</a:t>
            </a:r>
            <a:r>
              <a:rPr lang="en-US" dirty="0" smtClean="0"/>
              <a:t> </a:t>
            </a:r>
            <a:r>
              <a:rPr lang="en-US" dirty="0" err="1" smtClean="0"/>
              <a:t>ampia</a:t>
            </a:r>
            <a:endParaRPr lang="en-US" dirty="0" smtClean="0"/>
          </a:p>
          <a:p>
            <a:r>
              <a:rPr lang="en-US" dirty="0" smtClean="0"/>
              <a:t>Non ci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atomicità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Modificare</a:t>
            </a:r>
            <a:r>
              <a:rPr lang="en-US" dirty="0" smtClean="0"/>
              <a:t> </a:t>
            </a:r>
            <a:r>
              <a:rPr lang="en-US" dirty="0" err="1" smtClean="0"/>
              <a:t>l’indirizzo</a:t>
            </a:r>
            <a:r>
              <a:rPr lang="en-US" dirty="0" smtClean="0"/>
              <a:t> di </a:t>
            </a:r>
            <a:r>
              <a:rPr lang="en-US" dirty="0" err="1" smtClean="0"/>
              <a:t>spedizione</a:t>
            </a:r>
            <a:endParaRPr lang="en-US" dirty="0" smtClean="0"/>
          </a:p>
          <a:p>
            <a:pPr lvl="1"/>
            <a:r>
              <a:rPr lang="en-US" dirty="0" err="1" smtClean="0"/>
              <a:t>Modificare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di </a:t>
            </a:r>
            <a:r>
              <a:rPr lang="en-US" dirty="0" err="1" smtClean="0"/>
              <a:t>fatturazione</a:t>
            </a:r>
            <a:endParaRPr lang="en-US" dirty="0" smtClean="0"/>
          </a:p>
          <a:p>
            <a:pPr lvl="1"/>
            <a:r>
              <a:rPr lang="en-US" dirty="0" err="1" smtClean="0"/>
              <a:t>Inserire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qualche</a:t>
            </a:r>
            <a:r>
              <a:rPr lang="en-US" dirty="0" smtClean="0"/>
              <a:t> </a:t>
            </a:r>
            <a:r>
              <a:rPr lang="en-US" dirty="0" err="1" smtClean="0"/>
              <a:t>promozione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cliente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err="1" smtClean="0"/>
              <a:t>Sono</a:t>
            </a:r>
            <a:r>
              <a:rPr lang="en-US" dirty="0" smtClean="0"/>
              <a:t> 3 </a:t>
            </a:r>
            <a:r>
              <a:rPr lang="en-US" dirty="0" err="1" smtClean="0"/>
              <a:t>operazioni</a:t>
            </a:r>
            <a:r>
              <a:rPr lang="en-US" dirty="0" smtClean="0"/>
              <a:t> </a:t>
            </a:r>
            <a:r>
              <a:rPr lang="en-US" dirty="0" err="1" smtClean="0"/>
              <a:t>soggette</a:t>
            </a:r>
            <a:r>
              <a:rPr lang="en-US" dirty="0" smtClean="0"/>
              <a:t> a </a:t>
            </a:r>
            <a:r>
              <a:rPr lang="en-US" dirty="0" err="1" smtClean="0"/>
              <a:t>regole</a:t>
            </a:r>
            <a:r>
              <a:rPr lang="en-US" dirty="0" smtClean="0"/>
              <a:t> di business molto </a:t>
            </a:r>
            <a:r>
              <a:rPr lang="en-US" dirty="0" err="1" smtClean="0"/>
              <a:t>distanti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81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Sapete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cos’è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CQRS?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1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Comandi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L’Introduzione</a:t>
            </a:r>
            <a:r>
              <a:rPr lang="en-US" dirty="0" smtClean="0"/>
              <a:t> del </a:t>
            </a:r>
            <a:r>
              <a:rPr lang="en-US" dirty="0" err="1" smtClean="0"/>
              <a:t>concetto</a:t>
            </a:r>
            <a:r>
              <a:rPr lang="en-US" dirty="0" smtClean="0"/>
              <a:t> di </a:t>
            </a:r>
            <a:r>
              <a:rPr lang="en-US" dirty="0" err="1" smtClean="0"/>
              <a:t>comando</a:t>
            </a:r>
            <a:r>
              <a:rPr lang="en-US" dirty="0" smtClean="0"/>
              <a:t> porta con se la </a:t>
            </a:r>
            <a:r>
              <a:rPr lang="en-US" dirty="0" err="1" smtClean="0"/>
              <a:t>necessità</a:t>
            </a:r>
            <a:r>
              <a:rPr lang="en-US" dirty="0" smtClean="0"/>
              <a:t> di </a:t>
            </a:r>
            <a:r>
              <a:rPr lang="en-US" dirty="0" err="1" smtClean="0"/>
              <a:t>ripensare</a:t>
            </a:r>
            <a:r>
              <a:rPr lang="en-US" dirty="0" smtClean="0"/>
              <a:t> il </a:t>
            </a:r>
            <a:r>
              <a:rPr lang="en-US" dirty="0" err="1" smtClean="0"/>
              <a:t>flusso</a:t>
            </a:r>
            <a:r>
              <a:rPr lang="en-US" dirty="0" smtClean="0"/>
              <a:t> della UX in </a:t>
            </a:r>
            <a:r>
              <a:rPr lang="en-US" dirty="0" err="1" smtClean="0"/>
              <a:t>modalità</a:t>
            </a:r>
            <a:r>
              <a:rPr lang="en-US" dirty="0" smtClean="0"/>
              <a:t> “task based”</a:t>
            </a:r>
          </a:p>
          <a:p>
            <a:endParaRPr lang="en-US" dirty="0" smtClean="0"/>
          </a:p>
          <a:p>
            <a:r>
              <a:rPr lang="en-US" dirty="0" err="1" smtClean="0"/>
              <a:t>Granularità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 1 : 1  Unit of Work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957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CQRS/ES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L’Applicazione</a:t>
            </a:r>
            <a:r>
              <a:rPr lang="en-US" dirty="0" smtClean="0"/>
              <a:t> </a:t>
            </a:r>
            <a:r>
              <a:rPr lang="en-US" dirty="0" err="1" smtClean="0"/>
              <a:t>invia</a:t>
            </a:r>
            <a:r>
              <a:rPr lang="en-US" dirty="0" smtClean="0"/>
              <a:t> un </a:t>
            </a:r>
            <a:r>
              <a:rPr lang="en-US" dirty="0" err="1" smtClean="0"/>
              <a:t>comando</a:t>
            </a:r>
            <a:r>
              <a:rPr lang="en-US" dirty="0" smtClean="0"/>
              <a:t> al Sistema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L’esecuzione</a:t>
            </a:r>
            <a:r>
              <a:rPr lang="en-US" dirty="0" smtClean="0"/>
              <a:t> del commando </a:t>
            </a:r>
            <a:r>
              <a:rPr lang="en-US" dirty="0" err="1" smtClean="0"/>
              <a:t>altera</a:t>
            </a:r>
            <a:r>
              <a:rPr lang="en-US" dirty="0" smtClean="0"/>
              <a:t> lo </a:t>
            </a:r>
            <a:r>
              <a:rPr lang="en-US" dirty="0" err="1" smtClean="0"/>
              <a:t>stato</a:t>
            </a:r>
            <a:r>
              <a:rPr lang="en-US" dirty="0" smtClean="0"/>
              <a:t> del Sistema e genera </a:t>
            </a:r>
            <a:r>
              <a:rPr lang="en-US" dirty="0" err="1" smtClean="0"/>
              <a:t>eventi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affermano</a:t>
            </a:r>
            <a:r>
              <a:rPr lang="en-US" dirty="0" smtClean="0"/>
              <a:t> il </a:t>
            </a:r>
            <a:r>
              <a:rPr lang="en-US" dirty="0" err="1" smtClean="0"/>
              <a:t>successo</a:t>
            </a:r>
            <a:r>
              <a:rPr lang="en-US" dirty="0" smtClean="0"/>
              <a:t>/</a:t>
            </a:r>
            <a:r>
              <a:rPr lang="en-US" dirty="0" err="1" smtClean="0"/>
              <a:t>fallimento</a:t>
            </a:r>
            <a:r>
              <a:rPr lang="en-US" dirty="0" smtClean="0"/>
              <a:t> del </a:t>
            </a:r>
            <a:r>
              <a:rPr lang="en-US" dirty="0" err="1" smtClean="0"/>
              <a:t>comando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eventi</a:t>
            </a:r>
            <a:r>
              <a:rPr lang="en-US" dirty="0" smtClean="0"/>
              <a:t> </a:t>
            </a:r>
            <a:r>
              <a:rPr lang="en-US" dirty="0" err="1" smtClean="0"/>
              <a:t>vengono</a:t>
            </a:r>
            <a:r>
              <a:rPr lang="en-US" dirty="0" smtClean="0"/>
              <a:t> </a:t>
            </a:r>
            <a:r>
              <a:rPr lang="en-US" dirty="0" err="1" smtClean="0"/>
              <a:t>notificati</a:t>
            </a:r>
            <a:r>
              <a:rPr lang="en-US" dirty="0" smtClean="0"/>
              <a:t> (e </a:t>
            </a:r>
            <a:r>
              <a:rPr lang="en-US" dirty="0" err="1" smtClean="0"/>
              <a:t>persistiti</a:t>
            </a:r>
            <a:r>
              <a:rPr lang="en-US" dirty="0" smtClean="0"/>
              <a:t>)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sottoscrittori</a:t>
            </a:r>
            <a:r>
              <a:rPr lang="en-US" dirty="0" smtClean="0"/>
              <a:t> </a:t>
            </a:r>
            <a:r>
              <a:rPr lang="en-US" dirty="0" err="1" smtClean="0"/>
              <a:t>interessati</a:t>
            </a:r>
            <a:r>
              <a:rPr lang="en-US" dirty="0" smtClean="0"/>
              <a:t> (a.k.a. handlers), </a:t>
            </a:r>
            <a:r>
              <a:rPr lang="en-US" dirty="0" err="1" smtClean="0"/>
              <a:t>quali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Workflow manager (a.k.a. “</a:t>
            </a:r>
            <a:r>
              <a:rPr lang="en-US" dirty="0" err="1" smtClean="0"/>
              <a:t>Saghe</a:t>
            </a:r>
            <a:r>
              <a:rPr lang="en-US" dirty="0" smtClean="0"/>
              <a:t>”) in </a:t>
            </a:r>
            <a:r>
              <a:rPr lang="en-US" dirty="0" err="1" smtClean="0"/>
              <a:t>grado</a:t>
            </a:r>
            <a:r>
              <a:rPr lang="en-US" dirty="0" smtClean="0"/>
              <a:t> di </a:t>
            </a:r>
            <a:r>
              <a:rPr lang="en-US" dirty="0" err="1" smtClean="0"/>
              <a:t>eseguire</a:t>
            </a:r>
            <a:r>
              <a:rPr lang="en-US" dirty="0" smtClean="0"/>
              <a:t> </a:t>
            </a:r>
            <a:r>
              <a:rPr lang="en-US" dirty="0" err="1" smtClean="0"/>
              <a:t>ulteriori</a:t>
            </a:r>
            <a:r>
              <a:rPr lang="en-US" dirty="0" smtClean="0"/>
              <a:t> </a:t>
            </a:r>
            <a:r>
              <a:rPr lang="en-US" dirty="0" err="1" smtClean="0"/>
              <a:t>comandi</a:t>
            </a:r>
            <a:endParaRPr lang="en-US" dirty="0" smtClean="0"/>
          </a:p>
          <a:p>
            <a:pPr lvl="1"/>
            <a:r>
              <a:rPr lang="en-US" dirty="0" err="1" smtClean="0"/>
              <a:t>Denormalizer</a:t>
            </a:r>
            <a:r>
              <a:rPr lang="en-US" dirty="0" smtClean="0"/>
              <a:t>,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aggiorneranno</a:t>
            </a:r>
            <a:r>
              <a:rPr lang="en-US" dirty="0" smtClean="0"/>
              <a:t> il database di </a:t>
            </a:r>
            <a:r>
              <a:rPr lang="en-US" dirty="0" err="1" smtClean="0"/>
              <a:t>lettura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Nota: il dispatch di </a:t>
            </a:r>
            <a:r>
              <a:rPr lang="en-US" dirty="0" err="1" smtClean="0"/>
              <a:t>comandi</a:t>
            </a:r>
            <a:r>
              <a:rPr lang="en-US" dirty="0" smtClean="0"/>
              <a:t>/</a:t>
            </a:r>
            <a:r>
              <a:rPr lang="en-US" dirty="0" err="1" smtClean="0"/>
              <a:t>eventi</a:t>
            </a:r>
            <a:r>
              <a:rPr lang="en-US" dirty="0" smtClean="0"/>
              <a:t> è </a:t>
            </a:r>
            <a:r>
              <a:rPr lang="en-US" dirty="0" err="1" smtClean="0"/>
              <a:t>tipicamente</a:t>
            </a:r>
            <a:r>
              <a:rPr lang="en-US" dirty="0" smtClean="0"/>
              <a:t> </a:t>
            </a:r>
            <a:r>
              <a:rPr lang="en-US" dirty="0" err="1" smtClean="0"/>
              <a:t>effettato</a:t>
            </a:r>
            <a:r>
              <a:rPr lang="en-US" dirty="0" smtClean="0"/>
              <a:t> da un Mediator (“bus”)</a:t>
            </a:r>
          </a:p>
        </p:txBody>
      </p:sp>
    </p:spTree>
    <p:extLst>
      <p:ext uri="{BB962C8B-B14F-4D97-AF65-F5344CB8AC3E}">
        <p14:creationId xmlns:p14="http://schemas.microsoft.com/office/powerpoint/2010/main" val="427618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Sourcing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Perchè</a:t>
            </a:r>
            <a:r>
              <a:rPr lang="en-US" dirty="0" smtClean="0"/>
              <a:t> </a:t>
            </a:r>
            <a:r>
              <a:rPr lang="en-US" dirty="0" err="1" smtClean="0"/>
              <a:t>memorizzare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eventi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ho </a:t>
            </a:r>
            <a:r>
              <a:rPr lang="en-US" dirty="0" err="1" smtClean="0"/>
              <a:t>già</a:t>
            </a:r>
            <a:r>
              <a:rPr lang="en-US" dirty="0" smtClean="0"/>
              <a:t> lo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consistente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75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caso pratico una piattaforma HFT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6474"/>
            <a:ext cx="10515600" cy="4351338"/>
          </a:xfrm>
        </p:spPr>
        <p:txBody>
          <a:bodyPr/>
          <a:lstStyle/>
          <a:p>
            <a:r>
              <a:rPr lang="it-IT" dirty="0" smtClean="0"/>
              <a:t>HFT (High frequency trading) permette di definire algoritmi per il trading automatico</a:t>
            </a:r>
          </a:p>
          <a:p>
            <a:r>
              <a:rPr lang="it-IT" dirty="0" smtClean="0"/>
              <a:t>Si muovono consistenti volumi di azioni in un tempo brevissimo (alcuni ticks)</a:t>
            </a:r>
          </a:p>
          <a:p>
            <a:r>
              <a:rPr lang="it-IT" dirty="0" smtClean="0"/>
              <a:t>Gli algoritmi evolvono e vengono migliorati con un ciclo di vita molto dinamico (una volta alla settimana?)</a:t>
            </a:r>
            <a:endParaRPr lang="it-IT" dirty="0"/>
          </a:p>
        </p:txBody>
      </p:sp>
      <p:pic>
        <p:nvPicPr>
          <p:cNvPr id="4" name="Picture 4" descr="http://www.law.edu/res/images/news/2014/Oct/high-frequency-trad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84" y="4427059"/>
            <a:ext cx="4175139" cy="179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920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5" y="322922"/>
            <a:ext cx="11213123" cy="1325563"/>
          </a:xfrm>
        </p:spPr>
        <p:txBody>
          <a:bodyPr/>
          <a:lstStyle/>
          <a:p>
            <a:r>
              <a:rPr lang="it-IT" dirty="0" smtClean="0"/>
              <a:t>Definisco un «buon algoritmo» nella piattaforma</a:t>
            </a:r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915" y="1795138"/>
            <a:ext cx="7027355" cy="4366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270" y="1424678"/>
            <a:ext cx="2885281" cy="54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69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093" y="1268594"/>
            <a:ext cx="5773622" cy="3606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07" y="3947217"/>
            <a:ext cx="4537374" cy="2819339"/>
          </a:xfrm>
          <a:prstGeom prst="rect">
            <a:avLst/>
          </a:prstGeom>
        </p:spPr>
      </p:pic>
      <p:sp>
        <p:nvSpPr>
          <p:cNvPr id="7" name="Bent Arrow 6"/>
          <p:cNvSpPr/>
          <p:nvPr/>
        </p:nvSpPr>
        <p:spPr>
          <a:xfrm rot="16200000" flipH="1">
            <a:off x="3981156" y="1899138"/>
            <a:ext cx="1364568" cy="1420836"/>
          </a:xfrm>
          <a:prstGeom prst="bentArrow">
            <a:avLst>
              <a:gd name="adj1" fmla="val 25000"/>
              <a:gd name="adj2" fmla="val 3275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5400000" flipH="1">
            <a:off x="6879100" y="5110631"/>
            <a:ext cx="1364568" cy="1420836"/>
          </a:xfrm>
          <a:prstGeom prst="bentArrow">
            <a:avLst>
              <a:gd name="adj1" fmla="val 25000"/>
              <a:gd name="adj2" fmla="val 3275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9010" y="3327793"/>
            <a:ext cx="2700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Modifico</a:t>
            </a:r>
            <a:endParaRPr lang="it-IT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769093" y="5174718"/>
            <a:ext cx="2700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Verifico</a:t>
            </a:r>
            <a:endParaRPr lang="it-IT" sz="3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82207" y="-1926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dirty="0" smtClean="0"/>
              <a:t>Verifico quanto sia buono (backtesting)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1817999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300" y="117778"/>
            <a:ext cx="7098826" cy="4434841"/>
          </a:xfrm>
          <a:prstGeom prst="rect">
            <a:avLst/>
          </a:prstGeom>
        </p:spPr>
      </p:pic>
      <p:sp>
        <p:nvSpPr>
          <p:cNvPr id="6" name="Can 5"/>
          <p:cNvSpPr/>
          <p:nvPr/>
        </p:nvSpPr>
        <p:spPr>
          <a:xfrm>
            <a:off x="4646433" y="5366943"/>
            <a:ext cx="1434905" cy="105507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4787110" y="6422020"/>
            <a:ext cx="286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Event Store</a:t>
            </a:r>
            <a:endParaRPr lang="it-IT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6531504" y="5732703"/>
            <a:ext cx="2813540" cy="562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 descr="http://www.vps.net/blog/wp-content/uploads/2014/07/ser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721" y="5019066"/>
            <a:ext cx="2247418" cy="179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255171" y="6447668"/>
            <a:ext cx="147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Mercato</a:t>
            </a:r>
            <a:endParaRPr lang="it-IT" dirty="0"/>
          </a:p>
        </p:txBody>
      </p:sp>
      <p:sp>
        <p:nvSpPr>
          <p:cNvPr id="9" name="Down Arrow 8"/>
          <p:cNvSpPr/>
          <p:nvPr/>
        </p:nvSpPr>
        <p:spPr>
          <a:xfrm rot="10800000">
            <a:off x="5005159" y="4621801"/>
            <a:ext cx="717452" cy="5208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929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Sourcing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Uno scenario </a:t>
            </a:r>
            <a:r>
              <a:rPr lang="en-US" dirty="0" err="1" smtClean="0"/>
              <a:t>eventalmente</a:t>
            </a:r>
            <a:r>
              <a:rPr lang="en-US" dirty="0" smtClean="0"/>
              <a:t> </a:t>
            </a:r>
            <a:r>
              <a:rPr lang="en-US" dirty="0" err="1" smtClean="0"/>
              <a:t>consistente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2392" y="282373"/>
            <a:ext cx="1770184" cy="5615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Application Layer</a:t>
            </a:r>
            <a:endParaRPr lang="it-IT" sz="2400" b="1" dirty="0"/>
          </a:p>
        </p:txBody>
      </p:sp>
      <p:sp>
        <p:nvSpPr>
          <p:cNvPr id="6" name="Can 5"/>
          <p:cNvSpPr/>
          <p:nvPr/>
        </p:nvSpPr>
        <p:spPr>
          <a:xfrm>
            <a:off x="2823223" y="282372"/>
            <a:ext cx="480646" cy="3645877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</a:t>
            </a:r>
          </a:p>
          <a:p>
            <a:pPr algn="ctr"/>
            <a:r>
              <a:rPr lang="en-US" sz="2800" b="1" dirty="0" smtClean="0"/>
              <a:t>U</a:t>
            </a:r>
          </a:p>
          <a:p>
            <a:pPr algn="ctr"/>
            <a:r>
              <a:rPr lang="en-US" sz="2800" b="1" dirty="0"/>
              <a:t>S</a:t>
            </a:r>
            <a:endParaRPr lang="it-IT" sz="2800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4229992" y="282373"/>
            <a:ext cx="2860429" cy="2365132"/>
            <a:chOff x="4229992" y="282373"/>
            <a:chExt cx="2860429" cy="2365132"/>
          </a:xfrm>
        </p:grpSpPr>
        <p:sp>
          <p:nvSpPr>
            <p:cNvPr id="7" name="Rectangle 6"/>
            <p:cNvSpPr/>
            <p:nvPr/>
          </p:nvSpPr>
          <p:spPr>
            <a:xfrm>
              <a:off x="4229992" y="282373"/>
              <a:ext cx="2860429" cy="23651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/>
            </a:p>
            <a:p>
              <a:pPr algn="ctr"/>
              <a:r>
                <a:rPr lang="en-US" sz="2800" b="1" dirty="0" smtClean="0"/>
                <a:t>Domain Layer</a:t>
              </a:r>
              <a:endParaRPr lang="it-IT" sz="28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82392" y="1355100"/>
              <a:ext cx="1242646" cy="37513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Model</a:t>
              </a:r>
              <a:endParaRPr lang="it-IT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7439" y="1355100"/>
              <a:ext cx="1184030" cy="37513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Services</a:t>
              </a:r>
              <a:endParaRPr lang="it-IT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82392" y="1870848"/>
              <a:ext cx="2579077" cy="46892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Handlers</a:t>
              </a:r>
            </a:p>
          </p:txBody>
        </p:sp>
      </p:grpSp>
      <p:sp>
        <p:nvSpPr>
          <p:cNvPr id="13" name="Flowchart: Magnetic Disk 12"/>
          <p:cNvSpPr/>
          <p:nvPr/>
        </p:nvSpPr>
        <p:spPr>
          <a:xfrm>
            <a:off x="9177130" y="546143"/>
            <a:ext cx="2391508" cy="9554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 DB</a:t>
            </a:r>
            <a:endParaRPr lang="it-IT" dirty="0"/>
          </a:p>
        </p:txBody>
      </p:sp>
      <p:sp>
        <p:nvSpPr>
          <p:cNvPr id="14" name="Flowchart: Magnetic Disk 13"/>
          <p:cNvSpPr/>
          <p:nvPr/>
        </p:nvSpPr>
        <p:spPr>
          <a:xfrm>
            <a:off x="9177130" y="1692075"/>
            <a:ext cx="2391508" cy="9554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 store</a:t>
            </a:r>
          </a:p>
        </p:txBody>
      </p:sp>
      <p:sp>
        <p:nvSpPr>
          <p:cNvPr id="15" name="Flowchart: Magnetic Disk 14"/>
          <p:cNvSpPr/>
          <p:nvPr/>
        </p:nvSpPr>
        <p:spPr>
          <a:xfrm>
            <a:off x="9177130" y="2838007"/>
            <a:ext cx="2391508" cy="9554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Ad-hoc DB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41714" y="2925929"/>
            <a:ext cx="2860429" cy="785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Handlers</a:t>
            </a:r>
            <a:endParaRPr lang="it-IT" sz="2000" dirty="0"/>
          </a:p>
        </p:txBody>
      </p:sp>
      <p:sp>
        <p:nvSpPr>
          <p:cNvPr id="17" name="Rectangle 16"/>
          <p:cNvSpPr/>
          <p:nvPr/>
        </p:nvSpPr>
        <p:spPr>
          <a:xfrm>
            <a:off x="4241714" y="4573019"/>
            <a:ext cx="2860429" cy="1324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Read stack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2237068" y="669235"/>
            <a:ext cx="586155" cy="74441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ight Arrow 18"/>
          <p:cNvSpPr/>
          <p:nvPr/>
        </p:nvSpPr>
        <p:spPr>
          <a:xfrm>
            <a:off x="3303869" y="669235"/>
            <a:ext cx="949571" cy="744415"/>
          </a:xfrm>
          <a:prstGeom prst="rightArrow">
            <a:avLst/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5400000" scaled="1"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ight Arrow 20"/>
          <p:cNvSpPr/>
          <p:nvPr/>
        </p:nvSpPr>
        <p:spPr>
          <a:xfrm>
            <a:off x="7166620" y="3019709"/>
            <a:ext cx="1946032" cy="536336"/>
          </a:xfrm>
          <a:prstGeom prst="rightArrow">
            <a:avLst>
              <a:gd name="adj1" fmla="val 42562"/>
              <a:gd name="adj2" fmla="val 7932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Bent-Up Arrow 21"/>
          <p:cNvSpPr/>
          <p:nvPr/>
        </p:nvSpPr>
        <p:spPr>
          <a:xfrm rot="5400000" flipV="1">
            <a:off x="8079922" y="3053781"/>
            <a:ext cx="1711571" cy="3460507"/>
          </a:xfrm>
          <a:prstGeom prst="bentUpArrow">
            <a:avLst>
              <a:gd name="adj1" fmla="val 28425"/>
              <a:gd name="adj2" fmla="val 25685"/>
              <a:gd name="adj3" fmla="val 2705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ight Arrow 22"/>
          <p:cNvSpPr/>
          <p:nvPr/>
        </p:nvSpPr>
        <p:spPr>
          <a:xfrm>
            <a:off x="7166620" y="1404856"/>
            <a:ext cx="1946032" cy="536336"/>
          </a:xfrm>
          <a:prstGeom prst="rightArrow">
            <a:avLst>
              <a:gd name="adj1" fmla="val 42562"/>
              <a:gd name="adj2" fmla="val 7932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ght Arrow 23"/>
          <p:cNvSpPr/>
          <p:nvPr/>
        </p:nvSpPr>
        <p:spPr>
          <a:xfrm flipH="1">
            <a:off x="2445886" y="4663876"/>
            <a:ext cx="1784106" cy="975943"/>
          </a:xfrm>
          <a:prstGeom prst="rightArrow">
            <a:avLst>
              <a:gd name="adj1" fmla="val 42562"/>
              <a:gd name="adj2" fmla="val 7932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ight Arrow 24"/>
          <p:cNvSpPr/>
          <p:nvPr/>
        </p:nvSpPr>
        <p:spPr>
          <a:xfrm flipH="1">
            <a:off x="3330248" y="1501574"/>
            <a:ext cx="861643" cy="465994"/>
          </a:xfrm>
          <a:prstGeom prst="rightArrow">
            <a:avLst>
              <a:gd name="adj1" fmla="val 42562"/>
              <a:gd name="adj2" fmla="val 7932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ight Arrow 25"/>
          <p:cNvSpPr/>
          <p:nvPr/>
        </p:nvSpPr>
        <p:spPr>
          <a:xfrm rot="10800000" flipH="1">
            <a:off x="3330247" y="3082725"/>
            <a:ext cx="861643" cy="465994"/>
          </a:xfrm>
          <a:prstGeom prst="rightArrow">
            <a:avLst>
              <a:gd name="adj1" fmla="val 42562"/>
              <a:gd name="adj2" fmla="val 7932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ctangle 26"/>
          <p:cNvSpPr/>
          <p:nvPr/>
        </p:nvSpPr>
        <p:spPr>
          <a:xfrm>
            <a:off x="6369452" y="6175513"/>
            <a:ext cx="1770184" cy="4505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</a:t>
            </a:r>
            <a:endParaRPr lang="it-IT" dirty="0"/>
          </a:p>
        </p:txBody>
      </p:sp>
      <p:sp>
        <p:nvSpPr>
          <p:cNvPr id="28" name="Rectangle 27"/>
          <p:cNvSpPr/>
          <p:nvPr/>
        </p:nvSpPr>
        <p:spPr>
          <a:xfrm>
            <a:off x="8227560" y="6175513"/>
            <a:ext cx="1770184" cy="4505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126315" y="6175513"/>
            <a:ext cx="1770184" cy="4505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33677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Cosa </a:t>
            </a:r>
            <a:r>
              <a:rPr lang="en-US" dirty="0" err="1" smtClean="0"/>
              <a:t>impatta</a:t>
            </a:r>
            <a:r>
              <a:rPr lang="en-US" dirty="0" smtClean="0"/>
              <a:t> di </a:t>
            </a:r>
            <a:r>
              <a:rPr lang="en-US" dirty="0" err="1" smtClean="0"/>
              <a:t>più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Experience</a:t>
            </a:r>
          </a:p>
          <a:p>
            <a:pPr lvl="1"/>
            <a:r>
              <a:rPr lang="en-US" dirty="0" err="1" smtClean="0"/>
              <a:t>L’utente</a:t>
            </a:r>
            <a:r>
              <a:rPr lang="en-US" dirty="0" smtClean="0"/>
              <a:t> è </a:t>
            </a:r>
            <a:r>
              <a:rPr lang="en-US" dirty="0" err="1" smtClean="0"/>
              <a:t>abituato</a:t>
            </a:r>
            <a:r>
              <a:rPr lang="en-US" dirty="0" smtClean="0"/>
              <a:t> ad </a:t>
            </a:r>
            <a:r>
              <a:rPr lang="en-US" dirty="0" err="1" smtClean="0"/>
              <a:t>avere</a:t>
            </a:r>
            <a:r>
              <a:rPr lang="en-US" dirty="0" smtClean="0"/>
              <a:t> </a:t>
            </a:r>
            <a:r>
              <a:rPr lang="en-US" dirty="0" err="1" smtClean="0"/>
              <a:t>subito</a:t>
            </a:r>
            <a:r>
              <a:rPr lang="en-US" dirty="0" smtClean="0"/>
              <a:t> </a:t>
            </a:r>
            <a:r>
              <a:rPr lang="en-US" dirty="0" err="1" smtClean="0"/>
              <a:t>risposte</a:t>
            </a:r>
            <a:r>
              <a:rPr lang="en-US" dirty="0" smtClean="0"/>
              <a:t> </a:t>
            </a:r>
            <a:r>
              <a:rPr lang="en-US" dirty="0" err="1" smtClean="0"/>
              <a:t>quindi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molti</a:t>
            </a:r>
            <a:r>
              <a:rPr lang="en-US" dirty="0" smtClean="0"/>
              <a:t> </a:t>
            </a:r>
            <a:r>
              <a:rPr lang="en-US" dirty="0" err="1" smtClean="0"/>
              <a:t>casi</a:t>
            </a:r>
            <a:r>
              <a:rPr lang="en-US" dirty="0" smtClean="0"/>
              <a:t> </a:t>
            </a:r>
            <a:r>
              <a:rPr lang="en-US" dirty="0" err="1" smtClean="0"/>
              <a:t>facebook</a:t>
            </a:r>
            <a:r>
              <a:rPr lang="en-US" dirty="0" smtClean="0"/>
              <a:t> </a:t>
            </a:r>
            <a:r>
              <a:rPr lang="en-US" dirty="0" err="1" smtClean="0"/>
              <a:t>insegna</a:t>
            </a:r>
            <a:r>
              <a:rPr lang="en-US" dirty="0" smtClean="0"/>
              <a:t> </a:t>
            </a:r>
            <a:r>
              <a:rPr lang="en-US" dirty="0" err="1" smtClean="0"/>
              <a:t>introducendo</a:t>
            </a:r>
            <a:r>
              <a:rPr lang="en-US" dirty="0" smtClean="0"/>
              <a:t> un </a:t>
            </a:r>
            <a:r>
              <a:rPr lang="en-US" dirty="0" err="1" smtClean="0"/>
              <a:t>pò</a:t>
            </a:r>
            <a:r>
              <a:rPr lang="en-US" dirty="0" smtClean="0"/>
              <a:t> di </a:t>
            </a:r>
            <a:r>
              <a:rPr lang="en-US" dirty="0" err="1" smtClean="0"/>
              <a:t>logica</a:t>
            </a:r>
            <a:r>
              <a:rPr lang="en-US" dirty="0" smtClean="0"/>
              <a:t> client-side: </a:t>
            </a:r>
            <a:r>
              <a:rPr lang="en-US" dirty="0" err="1" smtClean="0"/>
              <a:t>Ti</a:t>
            </a:r>
            <a:r>
              <a:rPr lang="en-US" dirty="0" smtClean="0"/>
              <a:t> </a:t>
            </a:r>
            <a:r>
              <a:rPr lang="en-US" dirty="0" err="1" smtClean="0"/>
              <a:t>faccio</a:t>
            </a:r>
            <a:r>
              <a:rPr lang="en-US" dirty="0" smtClean="0"/>
              <a:t> </a:t>
            </a:r>
            <a:r>
              <a:rPr lang="en-US" dirty="0" err="1" smtClean="0"/>
              <a:t>credere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l’ho</a:t>
            </a:r>
            <a:r>
              <a:rPr lang="en-US" dirty="0" smtClean="0"/>
              <a:t> </a:t>
            </a:r>
            <a:r>
              <a:rPr lang="en-US" dirty="0" err="1" smtClean="0"/>
              <a:t>fatto</a:t>
            </a:r>
            <a:r>
              <a:rPr lang="en-US" dirty="0" smtClean="0"/>
              <a:t> al </a:t>
            </a:r>
            <a:r>
              <a:rPr lang="en-US" dirty="0" err="1" smtClean="0"/>
              <a:t>massimo</a:t>
            </a:r>
            <a:r>
              <a:rPr lang="en-US" dirty="0" smtClean="0"/>
              <a:t> </a:t>
            </a:r>
            <a:r>
              <a:rPr lang="en-US" dirty="0" err="1" smtClean="0"/>
              <a:t>schianto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un </a:t>
            </a:r>
            <a:r>
              <a:rPr lang="en-US" dirty="0" err="1" smtClean="0"/>
              <a:t>pò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dirty="0" smtClean="0"/>
              <a:t>Workflow</a:t>
            </a:r>
          </a:p>
          <a:p>
            <a:pPr lvl="1"/>
            <a:r>
              <a:rPr lang="en-US" dirty="0" err="1" smtClean="0"/>
              <a:t>Ogni</a:t>
            </a:r>
            <a:r>
              <a:rPr lang="en-US" dirty="0" smtClean="0"/>
              <a:t> step di un workflow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basarsi</a:t>
            </a:r>
            <a:r>
              <a:rPr lang="en-US" dirty="0" smtClean="0"/>
              <a:t> </a:t>
            </a:r>
            <a:r>
              <a:rPr lang="en-US" dirty="0" err="1" smtClean="0"/>
              <a:t>sull’output</a:t>
            </a:r>
            <a:r>
              <a:rPr lang="en-US" dirty="0" smtClean="0"/>
              <a:t> </a:t>
            </a:r>
            <a:r>
              <a:rPr lang="en-US" dirty="0" err="1" smtClean="0"/>
              <a:t>dello</a:t>
            </a:r>
            <a:r>
              <a:rPr lang="en-US" dirty="0" smtClean="0"/>
              <a:t> step </a:t>
            </a:r>
            <a:r>
              <a:rPr lang="en-US" dirty="0" err="1" smtClean="0"/>
              <a:t>precedente</a:t>
            </a:r>
            <a:r>
              <a:rPr lang="en-US" dirty="0" smtClean="0"/>
              <a:t>…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eventi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la </a:t>
            </a:r>
            <a:r>
              <a:rPr lang="en-US" dirty="0" err="1" smtClean="0"/>
              <a:t>storia</a:t>
            </a:r>
            <a:r>
              <a:rPr lang="en-US" dirty="0"/>
              <a:t> </a:t>
            </a:r>
            <a:r>
              <a:rPr lang="en-US" dirty="0" smtClean="0"/>
              <a:t>dal tempo ZERO (</a:t>
            </a:r>
            <a:r>
              <a:rPr lang="en-US" dirty="0" err="1" smtClean="0"/>
              <a:t>BigBang</a:t>
            </a:r>
            <a:r>
              <a:rPr lang="en-US" dirty="0"/>
              <a:t> </a:t>
            </a:r>
            <a:r>
              <a:rPr lang="en-US" dirty="0" err="1" smtClean="0"/>
              <a:t>dell’applicazione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Ogni</a:t>
            </a:r>
            <a:r>
              <a:rPr lang="en-US" dirty="0" smtClean="0"/>
              <a:t> </a:t>
            </a:r>
            <a:r>
              <a:rPr lang="en-US" dirty="0" err="1" smtClean="0"/>
              <a:t>cosa</a:t>
            </a:r>
            <a:r>
              <a:rPr lang="en-US" dirty="0" smtClean="0"/>
              <a:t> è un workflow… </a:t>
            </a:r>
            <a:r>
              <a:rPr lang="en-US" dirty="0" err="1" smtClean="0"/>
              <a:t>quello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semplice</a:t>
            </a:r>
            <a:r>
              <a:rPr lang="en-US" dirty="0" smtClean="0"/>
              <a:t> è compost da 2 </a:t>
            </a:r>
            <a:r>
              <a:rPr lang="en-US" dirty="0" err="1" smtClean="0"/>
              <a:t>stati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011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258378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u="sng" dirty="0" smtClean="0">
                <a:hlinkClick r:id="rId2"/>
              </a:rPr>
              <a:t>abelloni@codedesign.it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r>
              <a:rPr lang="en-US" sz="3200" dirty="0" smtClean="0"/>
              <a:t>twitter: andbell77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endParaRPr lang="en-US" sz="32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909805" y="6150114"/>
            <a:ext cx="4031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latin typeface="OCR A Std" panose="020F0609000104060307" pitchFamily="49" charset="0"/>
                <a:hlinkClick r:id="rId3"/>
              </a:rPr>
              <a:t>http://www.codedesign.it/</a:t>
            </a:r>
            <a:endParaRPr lang="it-IT" sz="2000" dirty="0" smtClean="0">
              <a:latin typeface="OCR A Std" panose="020F0609000104060307" pitchFamily="49" charset="0"/>
            </a:endParaRPr>
          </a:p>
          <a:p>
            <a:pPr algn="r"/>
            <a:endParaRPr lang="en-US" sz="2000" dirty="0" smtClean="0">
              <a:latin typeface="OCR A Std" panose="020F0609000104060307" pitchFamily="49" charset="0"/>
            </a:endParaRPr>
          </a:p>
        </p:txBody>
      </p:sp>
      <p:pic>
        <p:nvPicPr>
          <p:cNvPr id="4" name="Picture 3" descr="DotNetLigur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2324" y="571307"/>
            <a:ext cx="2974652" cy="1296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258" y="5990574"/>
            <a:ext cx="398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&lt;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CodeDesign</a:t>
            </a: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&gt;</a:t>
            </a:r>
            <a:endParaRPr lang="it-IT" sz="32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8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DATI “STALE”!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/>
              <a:t>E’ </a:t>
            </a:r>
            <a:r>
              <a:rPr lang="en-US" sz="3600" i="1" dirty="0" err="1" smtClean="0"/>
              <a:t>veramente</a:t>
            </a:r>
            <a:r>
              <a:rPr lang="en-US" sz="3600" i="1" dirty="0" smtClean="0"/>
              <a:t> un </a:t>
            </a:r>
            <a:r>
              <a:rPr lang="en-US" sz="3600" i="1" dirty="0" err="1" smtClean="0"/>
              <a:t>problema</a:t>
            </a:r>
            <a:r>
              <a:rPr lang="en-US" sz="3600" i="1" dirty="0" smtClean="0"/>
              <a:t>?</a:t>
            </a:r>
          </a:p>
          <a:p>
            <a:pPr lvl="1"/>
            <a:r>
              <a:rPr lang="en-US" sz="3200" i="1" dirty="0" smtClean="0"/>
              <a:t>se </a:t>
            </a:r>
            <a:r>
              <a:rPr lang="en-US" sz="3200" i="1" dirty="0" err="1" smtClean="0"/>
              <a:t>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dati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sono</a:t>
            </a:r>
            <a:r>
              <a:rPr lang="en-US" sz="3200" i="1" dirty="0" smtClean="0"/>
              <a:t> di 5 secondi fa?</a:t>
            </a:r>
          </a:p>
          <a:p>
            <a:pPr lvl="1"/>
            <a:r>
              <a:rPr lang="en-US" sz="3200" i="1" dirty="0"/>
              <a:t>o</a:t>
            </a:r>
            <a:r>
              <a:rPr lang="en-US" sz="3200" i="1" dirty="0" smtClean="0"/>
              <a:t> di 20 </a:t>
            </a:r>
            <a:r>
              <a:rPr lang="en-US" sz="3200" i="1" dirty="0" err="1" smtClean="0"/>
              <a:t>minuti</a:t>
            </a:r>
            <a:r>
              <a:rPr lang="en-US" sz="3200" i="1" dirty="0" smtClean="0"/>
              <a:t> fa?</a:t>
            </a:r>
          </a:p>
          <a:p>
            <a:pPr lvl="1"/>
            <a:r>
              <a:rPr lang="en-US" sz="3200" i="1" dirty="0" err="1" smtClean="0"/>
              <a:t>puoi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tenere</a:t>
            </a:r>
            <a:r>
              <a:rPr lang="en-US" sz="3200" i="1" dirty="0"/>
              <a:t> </a:t>
            </a:r>
            <a:r>
              <a:rPr lang="en-US" sz="3200" i="1" dirty="0" err="1" smtClean="0"/>
              <a:t>sincronizzata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una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stampa</a:t>
            </a:r>
            <a:r>
              <a:rPr lang="en-US" sz="3200" i="1" dirty="0" smtClean="0"/>
              <a:t>?</a:t>
            </a:r>
          </a:p>
          <a:p>
            <a:pPr lvl="1"/>
            <a:endParaRPr lang="en-US" sz="3200" i="1" dirty="0" smtClean="0"/>
          </a:p>
          <a:p>
            <a:r>
              <a:rPr lang="en-US" sz="3600" i="1" dirty="0" err="1" smtClean="0"/>
              <a:t>Una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volta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letti</a:t>
            </a:r>
            <a:r>
              <a:rPr lang="en-US" sz="3600" i="1" dirty="0" smtClean="0"/>
              <a:t>, </a:t>
            </a:r>
            <a:r>
              <a:rPr lang="en-US" sz="3600" i="1" dirty="0" err="1" smtClean="0"/>
              <a:t>qualsiasi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decisione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presa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su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quei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dati</a:t>
            </a:r>
            <a:r>
              <a:rPr lang="en-US" sz="3600" i="1" dirty="0" smtClean="0"/>
              <a:t> è da </a:t>
            </a:r>
            <a:r>
              <a:rPr lang="en-US" sz="3600" i="1" dirty="0" err="1" smtClean="0"/>
              <a:t>considerarsi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poco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affidabile</a:t>
            </a:r>
            <a:endParaRPr lang="en-US" sz="3600" i="1" dirty="0" smtClean="0"/>
          </a:p>
        </p:txBody>
      </p:sp>
    </p:spTree>
    <p:extLst>
      <p:ext uri="{BB962C8B-B14F-4D97-AF65-F5344CB8AC3E}">
        <p14:creationId xmlns:p14="http://schemas.microsoft.com/office/powerpoint/2010/main" val="23667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Cosa </a:t>
            </a:r>
            <a:r>
              <a:rPr lang="en-US" dirty="0" err="1" smtClean="0"/>
              <a:t>significa</a:t>
            </a:r>
            <a:r>
              <a:rPr lang="en-US" dirty="0" smtClean="0"/>
              <a:t> “</a:t>
            </a:r>
            <a:r>
              <a:rPr lang="en-US" dirty="0" err="1" smtClean="0"/>
              <a:t>Eventualmente</a:t>
            </a:r>
            <a:r>
              <a:rPr lang="en-US" dirty="0" smtClean="0"/>
              <a:t> </a:t>
            </a:r>
            <a:r>
              <a:rPr lang="en-US" dirty="0" err="1" smtClean="0"/>
              <a:t>Consistente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tutti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segmenti</a:t>
            </a:r>
            <a:r>
              <a:rPr lang="en-US" dirty="0" smtClean="0"/>
              <a:t> del </a:t>
            </a:r>
            <a:r>
              <a:rPr lang="en-US" dirty="0" err="1" smtClean="0"/>
              <a:t>dato</a:t>
            </a:r>
            <a:r>
              <a:rPr lang="en-US" dirty="0"/>
              <a:t> </a:t>
            </a:r>
            <a:r>
              <a:rPr lang="en-US" dirty="0" smtClean="0"/>
              <a:t>non </a:t>
            </a:r>
            <a:r>
              <a:rPr lang="en-US" dirty="0" err="1" smtClean="0"/>
              <a:t>sempre</a:t>
            </a:r>
            <a:r>
              <a:rPr lang="en-US" dirty="0" smtClean="0"/>
              <a:t> </a:t>
            </a:r>
            <a:r>
              <a:rPr lang="en-US" dirty="0" err="1" smtClean="0"/>
              <a:t>mostrano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stessi</a:t>
            </a:r>
            <a:r>
              <a:rPr lang="en-US" dirty="0" smtClean="0"/>
              <a:t> </a:t>
            </a:r>
            <a:r>
              <a:rPr lang="en-US" dirty="0" err="1" smtClean="0"/>
              <a:t>valori</a:t>
            </a:r>
            <a:r>
              <a:rPr lang="en-US" dirty="0" smtClean="0"/>
              <a:t> per </a:t>
            </a:r>
            <a:r>
              <a:rPr lang="en-US" dirty="0" err="1" smtClean="0"/>
              <a:t>tutti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consumatori</a:t>
            </a:r>
            <a:r>
              <a:rPr lang="en-US" dirty="0" smtClean="0"/>
              <a:t> in </a:t>
            </a:r>
            <a:r>
              <a:rPr lang="en-US" dirty="0" err="1" smtClean="0"/>
              <a:t>qualsiasi</a:t>
            </a:r>
            <a:r>
              <a:rPr lang="en-US" dirty="0" smtClean="0"/>
              <a:t> </a:t>
            </a:r>
            <a:r>
              <a:rPr lang="en-US" dirty="0" err="1" smtClean="0"/>
              <a:t>momento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b="1" dirty="0" smtClean="0"/>
              <a:t>PRIMA O POI </a:t>
            </a:r>
            <a:r>
              <a:rPr lang="en-US" dirty="0" err="1" smtClean="0"/>
              <a:t>quel</a:t>
            </a:r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 </a:t>
            </a:r>
            <a:r>
              <a:rPr lang="en-US" dirty="0" err="1" smtClean="0"/>
              <a:t>sarà</a:t>
            </a:r>
            <a:r>
              <a:rPr lang="en-US" dirty="0" smtClean="0"/>
              <a:t> </a:t>
            </a:r>
            <a:r>
              <a:rPr lang="en-US" dirty="0" err="1" smtClean="0"/>
              <a:t>consistente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modello</a:t>
            </a:r>
            <a:r>
              <a:rPr lang="en-US" dirty="0" smtClean="0"/>
              <a:t> </a:t>
            </a:r>
            <a:r>
              <a:rPr lang="en-US" dirty="0" err="1" smtClean="0"/>
              <a:t>mentale</a:t>
            </a:r>
            <a:r>
              <a:rPr lang="en-US" dirty="0" smtClean="0"/>
              <a:t> </a:t>
            </a:r>
            <a:r>
              <a:rPr lang="en-US" dirty="0" err="1" smtClean="0"/>
              <a:t>dell’utente</a:t>
            </a:r>
            <a:r>
              <a:rPr lang="en-US" dirty="0" smtClean="0"/>
              <a:t> le “</a:t>
            </a:r>
            <a:r>
              <a:rPr lang="en-US" dirty="0" err="1" smtClean="0"/>
              <a:t>transazioni</a:t>
            </a:r>
            <a:r>
              <a:rPr lang="en-US" dirty="0" smtClean="0"/>
              <a:t>” non </a:t>
            </a:r>
            <a:r>
              <a:rPr lang="en-US" dirty="0" err="1" smtClean="0"/>
              <a:t>esistono</a:t>
            </a:r>
            <a:r>
              <a:rPr lang="en-US" dirty="0"/>
              <a:t> </a:t>
            </a:r>
            <a:r>
              <a:rPr lang="en-US" dirty="0" err="1" smtClean="0"/>
              <a:t>quindi</a:t>
            </a:r>
            <a:r>
              <a:rPr lang="en-US" dirty="0" smtClean="0"/>
              <a:t> la vita </a:t>
            </a:r>
            <a:r>
              <a:rPr lang="en-US" dirty="0" err="1" smtClean="0"/>
              <a:t>reale</a:t>
            </a:r>
            <a:r>
              <a:rPr lang="en-US" dirty="0" smtClean="0"/>
              <a:t> è “</a:t>
            </a:r>
            <a:r>
              <a:rPr lang="en-US" dirty="0" err="1" smtClean="0"/>
              <a:t>Eventualmente</a:t>
            </a:r>
            <a:r>
              <a:rPr lang="en-US" dirty="0" smtClean="0"/>
              <a:t> </a:t>
            </a:r>
            <a:r>
              <a:rPr lang="en-US" dirty="0" err="1" smtClean="0"/>
              <a:t>Consistente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9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and Strongly Consistent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</a:t>
            </a:r>
            <a:r>
              <a:rPr lang="it-IT" dirty="0" smtClean="0"/>
              <a:t>requisito dei dati transazionali (fortemente coerenti) </a:t>
            </a:r>
            <a:r>
              <a:rPr lang="it-IT" dirty="0"/>
              <a:t>richiede </a:t>
            </a:r>
            <a:r>
              <a:rPr lang="it-IT" dirty="0" smtClean="0"/>
              <a:t>che tutti </a:t>
            </a:r>
            <a:r>
              <a:rPr lang="it-IT" dirty="0"/>
              <a:t>i valori in un dato </a:t>
            </a:r>
            <a:r>
              <a:rPr lang="it-IT" dirty="0" smtClean="0"/>
              <a:t>momento siano sempre coerenti (stessa vista) ma ha </a:t>
            </a:r>
            <a:r>
              <a:rPr lang="it-IT" dirty="0"/>
              <a:t>un prezzo di overhead dovuto </a:t>
            </a:r>
            <a:r>
              <a:rPr lang="it-IT" dirty="0" smtClean="0"/>
              <a:t>al LOCK!</a:t>
            </a:r>
          </a:p>
          <a:p>
            <a:r>
              <a:rPr lang="it-IT" dirty="0" smtClean="0"/>
              <a:t>Per mantenere </a:t>
            </a:r>
            <a:r>
              <a:rPr lang="it-IT" dirty="0"/>
              <a:t>i confini </a:t>
            </a:r>
            <a:r>
              <a:rPr lang="it-IT" dirty="0" smtClean="0"/>
              <a:t>transazionali e utilizzare il LOCK su lunghe distanze (Cloud) </a:t>
            </a:r>
            <a:r>
              <a:rPr lang="it-IT" dirty="0"/>
              <a:t>la latenza e </a:t>
            </a:r>
            <a:r>
              <a:rPr lang="it-IT" dirty="0" smtClean="0"/>
              <a:t>il </a:t>
            </a:r>
            <a:r>
              <a:rPr lang="it-IT" dirty="0"/>
              <a:t>blocco che possono verificarsi </a:t>
            </a:r>
            <a:r>
              <a:rPr lang="it-IT" dirty="0" smtClean="0"/>
              <a:t>potrebbero </a:t>
            </a:r>
            <a:r>
              <a:rPr lang="it-IT" dirty="0"/>
              <a:t>non essere </a:t>
            </a:r>
            <a:r>
              <a:rPr lang="it-IT" dirty="0" smtClean="0"/>
              <a:t>accettabili</a:t>
            </a:r>
          </a:p>
          <a:p>
            <a:r>
              <a:rPr lang="it-IT" dirty="0" smtClean="0"/>
              <a:t>Per la natura del cloud se fossimo SC i failures saranno molti</a:t>
            </a:r>
          </a:p>
          <a:p>
            <a:r>
              <a:rPr lang="it-IT" dirty="0" smtClean="0"/>
              <a:t>Nel cloud la miglior scelta è «Eventually Consistent»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5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Non-transactional sequence…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Strongly Consistence = </a:t>
            </a:r>
            <a:r>
              <a:rPr lang="en-US" dirty="0" err="1" smtClean="0"/>
              <a:t>Tutto</a:t>
            </a:r>
            <a:r>
              <a:rPr lang="en-US" dirty="0" smtClean="0"/>
              <a:t> </a:t>
            </a:r>
            <a:r>
              <a:rPr lang="en-US" dirty="0" err="1" smtClean="0"/>
              <a:t>tutto</a:t>
            </a:r>
            <a:r>
              <a:rPr lang="en-US" dirty="0" smtClean="0"/>
              <a:t> o </a:t>
            </a:r>
            <a:r>
              <a:rPr lang="en-US" dirty="0" err="1" smtClean="0"/>
              <a:t>niente</a:t>
            </a:r>
            <a:r>
              <a:rPr lang="en-US" dirty="0" smtClean="0"/>
              <a:t> </a:t>
            </a:r>
            <a:r>
              <a:rPr lang="en-US" dirty="0" err="1" smtClean="0"/>
              <a:t>niente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smtClean="0"/>
              <a:t>Eventually Consistence</a:t>
            </a:r>
          </a:p>
          <a:p>
            <a:pPr lvl="1"/>
            <a:r>
              <a:rPr lang="en-US" dirty="0" smtClean="0"/>
              <a:t>La </a:t>
            </a:r>
            <a:r>
              <a:rPr lang="en-US" dirty="0" err="1" smtClean="0"/>
              <a:t>compensazione</a:t>
            </a:r>
            <a:r>
              <a:rPr lang="en-US" dirty="0" smtClean="0"/>
              <a:t> non </a:t>
            </a:r>
            <a:r>
              <a:rPr lang="en-US" dirty="0" err="1" smtClean="0"/>
              <a:t>sempre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limitare</a:t>
            </a:r>
            <a:r>
              <a:rPr lang="en-US" dirty="0" smtClean="0"/>
              <a:t> a </a:t>
            </a:r>
            <a:r>
              <a:rPr lang="en-US" dirty="0" err="1" smtClean="0"/>
              <a:t>reimpostare</a:t>
            </a:r>
            <a:r>
              <a:rPr lang="en-US" dirty="0" smtClean="0"/>
              <a:t> il </a:t>
            </a:r>
            <a:r>
              <a:rPr lang="en-US" dirty="0" err="1" smtClean="0"/>
              <a:t>valore</a:t>
            </a:r>
            <a:r>
              <a:rPr lang="en-US" dirty="0" smtClean="0"/>
              <a:t> </a:t>
            </a:r>
            <a:r>
              <a:rPr lang="en-US" dirty="0" err="1" smtClean="0"/>
              <a:t>precedente</a:t>
            </a:r>
            <a:endParaRPr lang="en-US" dirty="0"/>
          </a:p>
          <a:p>
            <a:pPr lvl="1"/>
            <a:r>
              <a:rPr lang="en-US" dirty="0" smtClean="0"/>
              <a:t>Durante </a:t>
            </a:r>
            <a:r>
              <a:rPr lang="en-US" dirty="0" err="1" smtClean="0"/>
              <a:t>l’eventuale</a:t>
            </a:r>
            <a:r>
              <a:rPr lang="en-US" dirty="0" smtClean="0"/>
              <a:t> rollback il </a:t>
            </a:r>
            <a:r>
              <a:rPr lang="en-US" dirty="0" err="1" smtClean="0"/>
              <a:t>valore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cambiato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volte da </a:t>
            </a:r>
            <a:r>
              <a:rPr lang="en-US" dirty="0" err="1" smtClean="0"/>
              <a:t>altri</a:t>
            </a:r>
            <a:r>
              <a:rPr lang="en-US" dirty="0" smtClean="0"/>
              <a:t> </a:t>
            </a:r>
            <a:r>
              <a:rPr lang="en-US" dirty="0" err="1" smtClean="0"/>
              <a:t>eventi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 Consistency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Compensating Transaction Pattern</a:t>
            </a:r>
          </a:p>
          <a:p>
            <a:r>
              <a:rPr lang="en-US" dirty="0" smtClean="0"/>
              <a:t>Database </a:t>
            </a:r>
            <a:r>
              <a:rPr lang="en-US" dirty="0" err="1" smtClean="0"/>
              <a:t>Sharding</a:t>
            </a:r>
            <a:r>
              <a:rPr lang="en-US" dirty="0" smtClean="0"/>
              <a:t> Pattern</a:t>
            </a:r>
          </a:p>
          <a:p>
            <a:r>
              <a:rPr lang="en-US" dirty="0" smtClean="0"/>
              <a:t>Map-Reduce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3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Compensating Transaction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Eseguire</a:t>
            </a:r>
            <a:r>
              <a:rPr lang="en-US" dirty="0" smtClean="0"/>
              <a:t> il </a:t>
            </a:r>
            <a:r>
              <a:rPr lang="en-US" dirty="0" err="1" smtClean="0"/>
              <a:t>tutto</a:t>
            </a:r>
            <a:r>
              <a:rPr lang="en-US" dirty="0" smtClean="0"/>
              <a:t> in un Workflow (</a:t>
            </a:r>
            <a:r>
              <a:rPr lang="en-US" dirty="0" err="1" smtClean="0"/>
              <a:t>intuire</a:t>
            </a:r>
            <a:r>
              <a:rPr lang="en-US" dirty="0" smtClean="0"/>
              <a:t> il </a:t>
            </a:r>
            <a:r>
              <a:rPr lang="en-US" dirty="0" err="1" smtClean="0"/>
              <a:t>flusso</a:t>
            </a:r>
            <a:r>
              <a:rPr lang="en-US" dirty="0" smtClean="0"/>
              <a:t> di </a:t>
            </a:r>
            <a:r>
              <a:rPr lang="en-US" dirty="0" err="1" smtClean="0"/>
              <a:t>lavoro</a:t>
            </a:r>
            <a:r>
              <a:rPr lang="en-US" dirty="0" smtClean="0"/>
              <a:t>)</a:t>
            </a:r>
          </a:p>
          <a:p>
            <a:r>
              <a:rPr lang="it-IT" dirty="0" smtClean="0"/>
              <a:t>Registrare le informazioni su ogni step e come il lavoro svolto da questo step può essere annullato</a:t>
            </a:r>
          </a:p>
          <a:p>
            <a:r>
              <a:rPr lang="it-IT" dirty="0" smtClean="0"/>
              <a:t>Deve poter essere eseguito parallelamente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alcuni</a:t>
            </a:r>
            <a:r>
              <a:rPr lang="en-US" dirty="0" smtClean="0"/>
              <a:t> </a:t>
            </a:r>
            <a:r>
              <a:rPr lang="en-US" dirty="0" err="1" smtClean="0"/>
              <a:t>casi</a:t>
            </a:r>
            <a:r>
              <a:rPr lang="en-US" dirty="0" smtClean="0"/>
              <a:t> </a:t>
            </a:r>
            <a:r>
              <a:rPr lang="en-US" dirty="0" err="1" smtClean="0"/>
              <a:t>l’unico</a:t>
            </a:r>
            <a:r>
              <a:rPr lang="en-US" dirty="0" smtClean="0"/>
              <a:t> </a:t>
            </a:r>
            <a:r>
              <a:rPr lang="en-US" dirty="0" err="1" smtClean="0"/>
              <a:t>modo</a:t>
            </a:r>
            <a:r>
              <a:rPr lang="en-US" dirty="0" smtClean="0"/>
              <a:t> di </a:t>
            </a:r>
            <a:r>
              <a:rPr lang="en-US" dirty="0" err="1" smtClean="0"/>
              <a:t>rendere</a:t>
            </a:r>
            <a:r>
              <a:rPr lang="en-US" dirty="0" smtClean="0"/>
              <a:t> </a:t>
            </a:r>
            <a:r>
              <a:rPr lang="en-US" dirty="0" err="1" smtClean="0"/>
              <a:t>coerente</a:t>
            </a:r>
            <a:r>
              <a:rPr lang="en-US" dirty="0" smtClean="0"/>
              <a:t> il </a:t>
            </a:r>
            <a:r>
              <a:rPr lang="en-US" dirty="0" err="1" smtClean="0"/>
              <a:t>dominio</a:t>
            </a:r>
            <a:r>
              <a:rPr lang="en-US" dirty="0" smtClean="0"/>
              <a:t> è </a:t>
            </a:r>
            <a:r>
              <a:rPr lang="en-US" dirty="0" err="1" smtClean="0"/>
              <a:t>intervenire</a:t>
            </a:r>
            <a:r>
              <a:rPr lang="en-US" dirty="0" smtClean="0"/>
              <a:t> </a:t>
            </a:r>
            <a:r>
              <a:rPr lang="en-US" dirty="0" err="1" smtClean="0"/>
              <a:t>manualmente</a:t>
            </a:r>
            <a:endParaRPr lang="en-US" dirty="0"/>
          </a:p>
          <a:p>
            <a:r>
              <a:rPr lang="it-IT" dirty="0" smtClean="0"/>
              <a:t>I </a:t>
            </a:r>
            <a:r>
              <a:rPr lang="it-IT" dirty="0"/>
              <a:t>passaggi in una transazione di compensazione dovrebbero essere </a:t>
            </a:r>
            <a:r>
              <a:rPr lang="it-IT" dirty="0" smtClean="0"/>
              <a:t>idempotenti quando </a:t>
            </a:r>
            <a:r>
              <a:rPr lang="it-IT" dirty="0"/>
              <a:t>possono </a:t>
            </a:r>
            <a:r>
              <a:rPr lang="it-IT" dirty="0" smtClean="0"/>
              <a:t>fallire; </a:t>
            </a:r>
            <a:r>
              <a:rPr lang="it-IT" dirty="0"/>
              <a:t>devono </a:t>
            </a:r>
            <a:r>
              <a:rPr lang="it-IT" dirty="0" smtClean="0"/>
              <a:t>poter essere rieseguiti </a:t>
            </a:r>
            <a:r>
              <a:rPr lang="it-IT" dirty="0"/>
              <a:t>nuovamente più e più </a:t>
            </a:r>
            <a:r>
              <a:rPr lang="it-IT" dirty="0" smtClean="0"/>
              <a:t>volte</a:t>
            </a:r>
          </a:p>
          <a:p>
            <a:r>
              <a:rPr lang="it-IT" dirty="0" smtClean="0"/>
              <a:t>Non sempre è facile o è possibile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2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5" y="283779"/>
            <a:ext cx="10713008" cy="622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</a:t>
            </a:r>
            <a:r>
              <a:rPr lang="en-US" dirty="0" err="1" smtClean="0"/>
              <a:t>Sharding</a:t>
            </a:r>
            <a:r>
              <a:rPr lang="en-US" dirty="0" smtClean="0"/>
              <a:t>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Dividere</a:t>
            </a:r>
            <a:r>
              <a:rPr lang="en-US" dirty="0" smtClean="0"/>
              <a:t> </a:t>
            </a:r>
            <a:r>
              <a:rPr lang="en-US" dirty="0" err="1" smtClean="0"/>
              <a:t>uno</a:t>
            </a:r>
            <a:r>
              <a:rPr lang="en-US" dirty="0" smtClean="0"/>
              <a:t> store in un set di </a:t>
            </a:r>
            <a:r>
              <a:rPr lang="en-US" dirty="0" err="1" smtClean="0"/>
              <a:t>partizioni</a:t>
            </a:r>
            <a:r>
              <a:rPr lang="en-US" dirty="0" smtClean="0"/>
              <a:t> (shards) “</a:t>
            </a:r>
            <a:r>
              <a:rPr lang="en-US" dirty="0" err="1" smtClean="0"/>
              <a:t>orizzontali</a:t>
            </a:r>
            <a:r>
              <a:rPr lang="en-US" dirty="0" smtClean="0"/>
              <a:t>”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contengono</a:t>
            </a:r>
            <a:r>
              <a:rPr lang="en-US" dirty="0" smtClean="0"/>
              <a:t> lo </a:t>
            </a:r>
            <a:r>
              <a:rPr lang="en-US" dirty="0" err="1" smtClean="0"/>
              <a:t>stesso</a:t>
            </a:r>
            <a:r>
              <a:rPr lang="en-US" dirty="0" smtClean="0"/>
              <a:t> schema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maggior</a:t>
            </a:r>
            <a:r>
              <a:rPr lang="en-US" dirty="0" smtClean="0"/>
              <a:t> parte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vengono</a:t>
            </a:r>
            <a:r>
              <a:rPr lang="en-US" dirty="0" smtClean="0"/>
              <a:t> </a:t>
            </a:r>
            <a:r>
              <a:rPr lang="en-US" dirty="0" err="1" smtClean="0"/>
              <a:t>distribuiti</a:t>
            </a:r>
            <a:r>
              <a:rPr lang="en-US" dirty="0" smtClean="0"/>
              <a:t> in </a:t>
            </a:r>
            <a:r>
              <a:rPr lang="en-US" dirty="0" err="1" smtClean="0"/>
              <a:t>modo</a:t>
            </a:r>
            <a:r>
              <a:rPr lang="en-US" dirty="0" smtClean="0"/>
              <a:t> tale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ogni</a:t>
            </a:r>
            <a:r>
              <a:rPr lang="en-US" dirty="0" smtClean="0"/>
              <a:t> </a:t>
            </a:r>
            <a:r>
              <a:rPr lang="en-US" dirty="0" err="1" smtClean="0"/>
              <a:t>riga</a:t>
            </a:r>
            <a:r>
              <a:rPr lang="en-US" dirty="0" smtClean="0"/>
              <a:t> in </a:t>
            </a:r>
            <a:r>
              <a:rPr lang="en-US" dirty="0" err="1" smtClean="0"/>
              <a:t>uno</a:t>
            </a:r>
            <a:r>
              <a:rPr lang="en-US" dirty="0" smtClean="0"/>
              <a:t> </a:t>
            </a:r>
            <a:r>
              <a:rPr lang="en-US" dirty="0" err="1" smtClean="0"/>
              <a:t>specifico</a:t>
            </a:r>
            <a:r>
              <a:rPr lang="en-US" dirty="0" smtClean="0"/>
              <a:t> </a:t>
            </a:r>
            <a:r>
              <a:rPr lang="en-US" dirty="0" err="1" smtClean="0"/>
              <a:t>frammento</a:t>
            </a:r>
            <a:r>
              <a:rPr lang="en-US" dirty="0" smtClean="0"/>
              <a:t> 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combinati</a:t>
            </a:r>
            <a:r>
              <a:rPr lang="en-US" dirty="0" smtClean="0"/>
              <a:t> di </a:t>
            </a:r>
            <a:r>
              <a:rPr lang="en-US" dirty="0" err="1" smtClean="0"/>
              <a:t>tutti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frammenti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uguali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del database </a:t>
            </a:r>
            <a:r>
              <a:rPr lang="en-US" dirty="0" err="1" smtClean="0"/>
              <a:t>originale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collezione</a:t>
            </a:r>
            <a:r>
              <a:rPr lang="en-US" dirty="0" smtClean="0"/>
              <a:t> di </a:t>
            </a:r>
            <a:r>
              <a:rPr lang="en-US" dirty="0" err="1" smtClean="0"/>
              <a:t>frammenti</a:t>
            </a:r>
            <a:r>
              <a:rPr lang="en-US" dirty="0" smtClean="0"/>
              <a:t> è un </a:t>
            </a:r>
            <a:r>
              <a:rPr lang="en-US" dirty="0" err="1" smtClean="0"/>
              <a:t>unico</a:t>
            </a:r>
            <a:r>
              <a:rPr lang="en-US" dirty="0" smtClean="0"/>
              <a:t> database </a:t>
            </a:r>
            <a:r>
              <a:rPr lang="en-US" dirty="0" err="1" smtClean="0"/>
              <a:t>logico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se </a:t>
            </a:r>
            <a:r>
              <a:rPr lang="en-US" dirty="0" err="1" smtClean="0"/>
              <a:t>ora</a:t>
            </a:r>
            <a:r>
              <a:rPr lang="en-US" dirty="0" smtClean="0"/>
              <a:t> ci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database </a:t>
            </a:r>
            <a:r>
              <a:rPr lang="en-US" dirty="0" err="1" smtClean="0"/>
              <a:t>fisici</a:t>
            </a:r>
            <a:r>
              <a:rPr lang="en-US" dirty="0" smtClean="0"/>
              <a:t> </a:t>
            </a:r>
            <a:r>
              <a:rPr lang="en-US" dirty="0" err="1" smtClean="0"/>
              <a:t>coinvolti</a:t>
            </a:r>
            <a:endParaRPr lang="en-US" dirty="0" smtClean="0"/>
          </a:p>
          <a:p>
            <a:r>
              <a:rPr lang="en-US" dirty="0" smtClean="0"/>
              <a:t>Non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usa</a:t>
            </a:r>
            <a:r>
              <a:rPr lang="en-US" dirty="0" smtClean="0"/>
              <a:t> la replica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(master-slave) </a:t>
            </a:r>
            <a:r>
              <a:rPr lang="en-US" dirty="0" err="1" smtClean="0"/>
              <a:t>altrimenti</a:t>
            </a:r>
            <a:r>
              <a:rPr lang="en-US" dirty="0" smtClean="0"/>
              <a:t> il master </a:t>
            </a:r>
            <a:r>
              <a:rPr lang="en-US" dirty="0" err="1" smtClean="0"/>
              <a:t>diventerebbe</a:t>
            </a:r>
            <a:r>
              <a:rPr lang="en-US" dirty="0" smtClean="0"/>
              <a:t> il </a:t>
            </a:r>
            <a:r>
              <a:rPr lang="en-US" dirty="0" err="1" smtClean="0"/>
              <a:t>collo</a:t>
            </a:r>
            <a:r>
              <a:rPr lang="en-US" dirty="0" smtClean="0"/>
              <a:t> di </a:t>
            </a:r>
            <a:r>
              <a:rPr lang="en-US" dirty="0" err="1" smtClean="0"/>
              <a:t>bottiglia</a:t>
            </a:r>
            <a:endParaRPr lang="en-US" dirty="0" smtClean="0"/>
          </a:p>
          <a:p>
            <a:r>
              <a:rPr lang="en-US" dirty="0" err="1" smtClean="0"/>
              <a:t>Aumento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performance e della </a:t>
            </a:r>
            <a:r>
              <a:rPr lang="en-US" dirty="0" err="1" smtClean="0"/>
              <a:t>ridondanza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informazioni</a:t>
            </a:r>
            <a:endParaRPr lang="en-US" dirty="0" smtClean="0"/>
          </a:p>
          <a:p>
            <a:r>
              <a:rPr lang="en-US" i="1" dirty="0" smtClean="0"/>
              <a:t>Hibernate Shards Framework, Apache Slice, </a:t>
            </a:r>
            <a:r>
              <a:rPr lang="en-US" i="1" dirty="0" err="1" smtClean="0"/>
              <a:t>Websphere</a:t>
            </a:r>
            <a:r>
              <a:rPr lang="en-US" i="1" dirty="0" smtClean="0"/>
              <a:t> </a:t>
            </a:r>
            <a:r>
              <a:rPr lang="en-US" i="1" dirty="0" err="1" smtClean="0"/>
              <a:t>ObjectGrid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1533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Map-Reduce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Ispirato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funzioni</a:t>
            </a:r>
            <a:r>
              <a:rPr lang="en-US" dirty="0" smtClean="0"/>
              <a:t> map e reduce (</a:t>
            </a:r>
            <a:r>
              <a:rPr lang="en-US" dirty="0" err="1" smtClean="0"/>
              <a:t>programmazione</a:t>
            </a:r>
            <a:r>
              <a:rPr lang="en-US" dirty="0" smtClean="0"/>
              <a:t> </a:t>
            </a:r>
            <a:r>
              <a:rPr lang="en-US" dirty="0" err="1" smtClean="0"/>
              <a:t>funzionale</a:t>
            </a:r>
            <a:r>
              <a:rPr lang="en-US" dirty="0" smtClean="0"/>
              <a:t>)</a:t>
            </a:r>
            <a:endParaRPr lang="it-IT" dirty="0" smtClean="0"/>
          </a:p>
          <a:p>
            <a:r>
              <a:rPr lang="it-IT" dirty="0" smtClean="0"/>
              <a:t>Supporta la computazione distribuita su grandi quantità di dati in cluster</a:t>
            </a:r>
          </a:p>
        </p:txBody>
      </p:sp>
    </p:spTree>
    <p:extLst>
      <p:ext uri="{BB962C8B-B14F-4D97-AF65-F5344CB8AC3E}">
        <p14:creationId xmlns:p14="http://schemas.microsoft.com/office/powerpoint/2010/main" val="25660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CQRS.Dispose</a:t>
            </a:r>
            <a:r>
              <a:rPr lang="en-US" dirty="0" smtClean="0"/>
              <a:t>();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84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Domain-Driven Design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5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258378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sz="3200" u="sng" dirty="0" smtClean="0">
                <a:hlinkClick r:id="rId2"/>
              </a:rPr>
              <a:t>abelloni@codedesign.it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r>
              <a:rPr lang="en-US" sz="3200" dirty="0" smtClean="0"/>
              <a:t>twitter: andbell77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endParaRPr lang="en-US" sz="32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909805" y="6150114"/>
            <a:ext cx="4031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latin typeface="OCR A Std" panose="020F0609000104060307" pitchFamily="49" charset="0"/>
                <a:hlinkClick r:id="rId3"/>
              </a:rPr>
              <a:t>http://www.codedesign.it/</a:t>
            </a:r>
            <a:endParaRPr lang="it-IT" sz="2000" dirty="0" smtClean="0">
              <a:latin typeface="OCR A Std" panose="020F0609000104060307" pitchFamily="49" charset="0"/>
            </a:endParaRPr>
          </a:p>
          <a:p>
            <a:pPr algn="r"/>
            <a:endParaRPr lang="en-US" sz="2000" dirty="0" smtClean="0">
              <a:latin typeface="OCR A Std" panose="020F0609000104060307" pitchFamily="49" charset="0"/>
            </a:endParaRPr>
          </a:p>
        </p:txBody>
      </p:sp>
      <p:pic>
        <p:nvPicPr>
          <p:cNvPr id="4" name="Picture 3" descr="DotNetLigur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2324" y="239145"/>
            <a:ext cx="2974652" cy="1296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258" y="5990574"/>
            <a:ext cx="398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&lt;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CodeDesign</a:t>
            </a: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&gt;</a:t>
            </a:r>
            <a:endParaRPr lang="it-IT" sz="32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7026729" cy="4351338"/>
          </a:xfrm>
        </p:spPr>
        <p:txBody>
          <a:bodyPr/>
          <a:lstStyle/>
          <a:p>
            <a:r>
              <a:rPr lang="en-US" sz="1800" dirty="0" smtClean="0"/>
              <a:t>CQRS Pattern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1800" dirty="0">
                <a:hlinkClick r:id="rId2"/>
              </a:rPr>
              <a:t>https://msdn.microsoft.com/it-it/library/dn568103.aspx?f=255&amp;MSPPError=-</a:t>
            </a:r>
            <a:r>
              <a:rPr lang="it-IT" sz="1800" dirty="0" smtClean="0">
                <a:hlinkClick r:id="rId2"/>
              </a:rPr>
              <a:t>2147217396</a:t>
            </a:r>
            <a:endParaRPr lang="it-IT" sz="1800" dirty="0" smtClean="0"/>
          </a:p>
          <a:p>
            <a:r>
              <a:rPr lang="en-US" sz="1800" dirty="0" smtClean="0"/>
              <a:t>CQRS by Greg Young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github.com/gregoryyoung/m-r</a:t>
            </a:r>
            <a:endParaRPr lang="en-US" sz="1800" dirty="0" smtClean="0"/>
          </a:p>
          <a:p>
            <a:r>
              <a:rPr lang="en-US" sz="1800" dirty="0"/>
              <a:t>Eric Evans – DDD</a:t>
            </a:r>
            <a:br>
              <a:rPr lang="en-US" sz="1800" dirty="0"/>
            </a:b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www.infoq.com/presentations/model-to-work-evans</a:t>
            </a:r>
            <a:endParaRPr lang="en-US" sz="1800" dirty="0" smtClean="0"/>
          </a:p>
          <a:p>
            <a:r>
              <a:rPr lang="en-US" sz="1800" dirty="0" smtClean="0"/>
              <a:t>Event </a:t>
            </a:r>
            <a:r>
              <a:rPr lang="en-US" sz="1800" dirty="0"/>
              <a:t>Sourcing Pattern</a:t>
            </a:r>
            <a:br>
              <a:rPr lang="en-US" sz="1800" dirty="0"/>
            </a:br>
            <a:r>
              <a:rPr lang="en-US" sz="1800" dirty="0">
                <a:hlinkClick r:id="rId5"/>
              </a:rPr>
              <a:t>https://</a:t>
            </a:r>
            <a:r>
              <a:rPr lang="en-US" sz="1800" dirty="0" smtClean="0">
                <a:hlinkClick r:id="rId5"/>
              </a:rPr>
              <a:t>msdn.microsoft.com/en-us/library/dn589792.aspx</a:t>
            </a:r>
            <a:endParaRPr lang="en-US" sz="1800" dirty="0" smtClean="0"/>
          </a:p>
          <a:p>
            <a:r>
              <a:rPr lang="en-US" sz="1800" dirty="0" smtClean="0"/>
              <a:t>Event Sourcing by </a:t>
            </a:r>
            <a:r>
              <a:rPr lang="en-US" sz="1800" dirty="0"/>
              <a:t>Martin Fowler</a:t>
            </a:r>
            <a:br>
              <a:rPr lang="en-US" sz="1800" dirty="0"/>
            </a:br>
            <a:r>
              <a:rPr lang="en-US" sz="1800" dirty="0">
                <a:hlinkClick r:id="rId6"/>
              </a:rPr>
              <a:t>http://</a:t>
            </a:r>
            <a:r>
              <a:rPr lang="en-US" sz="1800" dirty="0" smtClean="0">
                <a:hlinkClick r:id="rId6"/>
              </a:rPr>
              <a:t>martinfowler.com/eaaDev/EventSourcing.html</a:t>
            </a:r>
            <a:endParaRPr lang="en-US" sz="1800" dirty="0" smtClean="0"/>
          </a:p>
          <a:p>
            <a:r>
              <a:rPr lang="en-US" sz="1800" dirty="0" smtClean="0"/>
              <a:t>CQRS by </a:t>
            </a:r>
            <a:r>
              <a:rPr lang="en-US" sz="1800" dirty="0"/>
              <a:t>Martin Fowler</a:t>
            </a:r>
            <a:br>
              <a:rPr lang="en-US" sz="1800" dirty="0"/>
            </a:br>
            <a:r>
              <a:rPr lang="en-US" sz="1800" dirty="0">
                <a:hlinkClick r:id="rId7"/>
              </a:rPr>
              <a:t>http://</a:t>
            </a:r>
            <a:r>
              <a:rPr lang="en-US" sz="1800" dirty="0" smtClean="0">
                <a:hlinkClick r:id="rId7"/>
              </a:rPr>
              <a:t>martinfowler.com/bliki/CQRS.html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pic>
        <p:nvPicPr>
          <p:cNvPr id="1026" name="Picture 2" descr="http://ecx.images-amazon.com/images/I/51sZW87slRL._SX258_BO1,204,203,200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145" y="3478038"/>
            <a:ext cx="1862054" cy="246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pearsoned-ema.com/jpeg/large/978032183457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146" y="802868"/>
            <a:ext cx="1862054" cy="254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logs.msdn.com/cfs-file.ashx/__key/communityserver-blogs-components-weblogfiles/00-00-01-17-44-metablogapi/0726.9780735685352x_5F00_thumb_5F00_57F8DCA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77" y="3478038"/>
            <a:ext cx="2029474" cy="246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-msdn.sec.s-msft.com/dynimg/IC60261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964" y="802868"/>
            <a:ext cx="2044888" cy="254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972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Domain-Driven Design (DDD)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07318" y="5253633"/>
            <a:ext cx="4946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Eric Evans (2004)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2290" name="Picture 2" descr="http://lh5.ggpht.com/_159eVJubwBA/SXJQ1eslScI/AAAAAAAAAWM/CSrRzqfMa4E/domain_driven_design%5B7%5D.jp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222971"/>
            <a:ext cx="30480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1690688"/>
            <a:ext cx="7150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Bounded Context</a:t>
            </a:r>
            <a:endParaRPr lang="it-IT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268959"/>
            <a:ext cx="7150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 Model</a:t>
            </a:r>
            <a:endParaRPr lang="it-IT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194328"/>
            <a:ext cx="7150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Ubiquitous Language</a:t>
            </a:r>
            <a:endParaRPr lang="it-IT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2695622"/>
            <a:ext cx="7150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Aggregate / Aggregate Root</a:t>
            </a:r>
            <a:endParaRPr lang="it-IT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774043"/>
            <a:ext cx="7150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Repositories</a:t>
            </a:r>
            <a:endParaRPr lang="it-IT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3195733"/>
            <a:ext cx="7150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 Events</a:t>
            </a:r>
            <a:endParaRPr lang="it-IT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4770280"/>
            <a:ext cx="7150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Entities &amp; Value objects</a:t>
            </a:r>
            <a:endParaRPr lang="it-IT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5293500"/>
            <a:ext cx="7150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 Map</a:t>
            </a:r>
            <a:endParaRPr lang="it-IT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5809964"/>
            <a:ext cx="7150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Manager</a:t>
            </a:r>
            <a:endParaRPr lang="it-IT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360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Ubiquitous Language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7121893" cy="4351338"/>
          </a:xfrm>
        </p:spPr>
        <p:txBody>
          <a:bodyPr/>
          <a:lstStyle/>
          <a:p>
            <a:r>
              <a:rPr lang="en-US" dirty="0" smtClean="0"/>
              <a:t>E’ Il </a:t>
            </a:r>
            <a:r>
              <a:rPr lang="en-US" dirty="0" err="1" smtClean="0"/>
              <a:t>linguaggio</a:t>
            </a:r>
            <a:r>
              <a:rPr lang="en-US" dirty="0" smtClean="0"/>
              <a:t> del business e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esperti</a:t>
            </a:r>
            <a:r>
              <a:rPr lang="en-US" dirty="0" smtClean="0"/>
              <a:t> di </a:t>
            </a:r>
            <a:r>
              <a:rPr lang="en-US" dirty="0" err="1" smtClean="0"/>
              <a:t>dominio</a:t>
            </a:r>
            <a:r>
              <a:rPr lang="en-US" dirty="0" smtClean="0"/>
              <a:t> per </a:t>
            </a:r>
            <a:r>
              <a:rPr lang="en-US" dirty="0" err="1" smtClean="0"/>
              <a:t>descrivere</a:t>
            </a:r>
            <a:r>
              <a:rPr lang="en-US" dirty="0" smtClean="0"/>
              <a:t> procedure, </a:t>
            </a:r>
            <a:r>
              <a:rPr lang="en-US" dirty="0" err="1" smtClean="0"/>
              <a:t>identificare</a:t>
            </a:r>
            <a:r>
              <a:rPr lang="en-US" dirty="0" smtClean="0"/>
              <a:t> </a:t>
            </a:r>
            <a:r>
              <a:rPr lang="en-US" dirty="0" err="1" smtClean="0"/>
              <a:t>processi</a:t>
            </a:r>
            <a:r>
              <a:rPr lang="en-US" dirty="0" smtClean="0"/>
              <a:t> e </a:t>
            </a:r>
            <a:r>
              <a:rPr lang="en-US" dirty="0" err="1" smtClean="0"/>
              <a:t>oggetti</a:t>
            </a:r>
            <a:endParaRPr lang="en-US" dirty="0" smtClean="0"/>
          </a:p>
          <a:p>
            <a:r>
              <a:rPr lang="en-US" dirty="0" err="1" smtClean="0"/>
              <a:t>Sarà</a:t>
            </a:r>
            <a:r>
              <a:rPr lang="en-US" dirty="0" smtClean="0"/>
              <a:t> il </a:t>
            </a:r>
            <a:r>
              <a:rPr lang="en-US" dirty="0" err="1" smtClean="0"/>
              <a:t>linguaggio</a:t>
            </a:r>
            <a:r>
              <a:rPr lang="en-US" dirty="0" smtClean="0"/>
              <a:t> del </a:t>
            </a:r>
            <a:r>
              <a:rPr lang="en-US" dirty="0" err="1" smtClean="0"/>
              <a:t>progetto</a:t>
            </a:r>
            <a:endParaRPr lang="en-US" dirty="0" smtClean="0"/>
          </a:p>
          <a:p>
            <a:r>
              <a:rPr lang="en-US" dirty="0" smtClean="0"/>
              <a:t>Il team di </a:t>
            </a:r>
            <a:r>
              <a:rPr lang="en-US" dirty="0" err="1" smtClean="0"/>
              <a:t>sviluppo</a:t>
            </a:r>
            <a:r>
              <a:rPr lang="en-US" dirty="0" smtClean="0"/>
              <a:t> e </a:t>
            </a:r>
            <a:r>
              <a:rPr lang="en-US" dirty="0" err="1" smtClean="0"/>
              <a:t>tutte</a:t>
            </a:r>
            <a:r>
              <a:rPr lang="en-US" dirty="0" smtClean="0"/>
              <a:t> le </a:t>
            </a:r>
            <a:r>
              <a:rPr lang="en-US" dirty="0" err="1" smtClean="0"/>
              <a:t>persone</a:t>
            </a:r>
            <a:r>
              <a:rPr lang="en-US" dirty="0" smtClean="0"/>
              <a:t> </a:t>
            </a:r>
            <a:r>
              <a:rPr lang="en-US" dirty="0" err="1" smtClean="0"/>
              <a:t>interessate</a:t>
            </a:r>
            <a:r>
              <a:rPr lang="en-US" dirty="0" smtClean="0"/>
              <a:t> al </a:t>
            </a:r>
            <a:r>
              <a:rPr lang="en-US" dirty="0" err="1" smtClean="0"/>
              <a:t>progetto</a:t>
            </a:r>
            <a:r>
              <a:rPr lang="en-US" dirty="0" smtClean="0"/>
              <a:t> </a:t>
            </a:r>
            <a:r>
              <a:rPr lang="en-US" dirty="0" err="1" smtClean="0"/>
              <a:t>devono</a:t>
            </a:r>
            <a:r>
              <a:rPr lang="en-US" dirty="0" smtClean="0"/>
              <a:t> </a:t>
            </a:r>
            <a:r>
              <a:rPr lang="en-US" dirty="0" err="1" smtClean="0"/>
              <a:t>riuscire</a:t>
            </a:r>
            <a:r>
              <a:rPr lang="en-US" dirty="0" smtClean="0"/>
              <a:t> a </a:t>
            </a:r>
            <a:r>
              <a:rPr lang="en-US" dirty="0" err="1" smtClean="0"/>
              <a:t>comprendersi</a:t>
            </a:r>
            <a:endParaRPr lang="it-IT" dirty="0"/>
          </a:p>
        </p:txBody>
      </p:sp>
      <p:sp>
        <p:nvSpPr>
          <p:cNvPr id="4" name="Oval 3"/>
          <p:cNvSpPr/>
          <p:nvPr/>
        </p:nvSpPr>
        <p:spPr>
          <a:xfrm>
            <a:off x="6700756" y="4478772"/>
            <a:ext cx="2743200" cy="1563437"/>
          </a:xfrm>
          <a:prstGeom prst="ellipse">
            <a:avLst/>
          </a:prstGeom>
          <a:solidFill>
            <a:srgbClr val="5B9BD5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Domain</a:t>
            </a:r>
          </a:p>
          <a:p>
            <a:r>
              <a:rPr lang="en-US" dirty="0" smtClean="0"/>
              <a:t>experts</a:t>
            </a:r>
            <a:endParaRPr lang="it-IT" dirty="0"/>
          </a:p>
        </p:txBody>
      </p:sp>
      <p:sp>
        <p:nvSpPr>
          <p:cNvPr id="5" name="Oval 4"/>
          <p:cNvSpPr/>
          <p:nvPr/>
        </p:nvSpPr>
        <p:spPr>
          <a:xfrm>
            <a:off x="9203324" y="4478771"/>
            <a:ext cx="2743200" cy="1563438"/>
          </a:xfrm>
          <a:prstGeom prst="ellipse">
            <a:avLst/>
          </a:prstGeom>
          <a:solidFill>
            <a:srgbClr val="5B9BD5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Development teams</a:t>
            </a:r>
            <a:endParaRPr lang="it-IT" dirty="0"/>
          </a:p>
        </p:txBody>
      </p:sp>
      <p:sp>
        <p:nvSpPr>
          <p:cNvPr id="6" name="Oval 5"/>
          <p:cNvSpPr/>
          <p:nvPr/>
        </p:nvSpPr>
        <p:spPr>
          <a:xfrm>
            <a:off x="8072356" y="4158115"/>
            <a:ext cx="2099510" cy="2261936"/>
          </a:xfrm>
          <a:prstGeom prst="ellipse">
            <a:avLst/>
          </a:prstGeom>
          <a:solidFill>
            <a:srgbClr val="00B050">
              <a:alpha val="50196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Ubiquitous</a:t>
            </a:r>
          </a:p>
          <a:p>
            <a:pPr algn="ctr"/>
            <a:r>
              <a:rPr lang="en-US" dirty="0" smtClean="0"/>
              <a:t>language</a:t>
            </a:r>
            <a:endParaRPr lang="it-IT" dirty="0"/>
          </a:p>
        </p:txBody>
      </p:sp>
      <p:pic>
        <p:nvPicPr>
          <p:cNvPr id="7" name="Picture 2" descr="http://s2.quickmeme.com/img/b1/b1c6adafccc6689dd21ff16ca75f1705423002d87ecf560ccd67cfb9c72e85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852" y="215014"/>
            <a:ext cx="3697672" cy="276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3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Bounded Context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All’interno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aziende</a:t>
            </a:r>
            <a:r>
              <a:rPr lang="en-US" dirty="0" smtClean="0"/>
              <a:t>, </a:t>
            </a:r>
            <a:r>
              <a:rPr lang="en-US" dirty="0" err="1" smtClean="0"/>
              <a:t>spesso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stessi</a:t>
            </a:r>
            <a:r>
              <a:rPr lang="en-US" dirty="0" smtClean="0"/>
              <a:t> termini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differenti</a:t>
            </a:r>
            <a:r>
              <a:rPr lang="en-US" dirty="0" smtClean="0"/>
              <a:t> </a:t>
            </a:r>
            <a:r>
              <a:rPr lang="en-US" dirty="0" err="1" smtClean="0"/>
              <a:t>significati</a:t>
            </a:r>
            <a:r>
              <a:rPr lang="en-US" dirty="0" smtClean="0"/>
              <a:t> se </a:t>
            </a:r>
            <a:r>
              <a:rPr lang="en-US" dirty="0" err="1" smtClean="0"/>
              <a:t>usati</a:t>
            </a:r>
            <a:r>
              <a:rPr lang="en-US" dirty="0" smtClean="0"/>
              <a:t> da </a:t>
            </a:r>
            <a:r>
              <a:rPr lang="en-US" dirty="0" err="1" smtClean="0"/>
              <a:t>differenti</a:t>
            </a:r>
            <a:r>
              <a:rPr lang="en-US" dirty="0" smtClean="0"/>
              <a:t> </a:t>
            </a:r>
            <a:r>
              <a:rPr lang="en-US" dirty="0" err="1" smtClean="0"/>
              <a:t>persone</a:t>
            </a:r>
            <a:r>
              <a:rPr lang="en-US" dirty="0" smtClean="0"/>
              <a:t> in </a:t>
            </a:r>
            <a:r>
              <a:rPr lang="en-US" dirty="0" err="1" smtClean="0"/>
              <a:t>differenti</a:t>
            </a:r>
            <a:r>
              <a:rPr lang="en-US" dirty="0" smtClean="0"/>
              <a:t> </a:t>
            </a:r>
            <a:r>
              <a:rPr lang="en-US" dirty="0" err="1" smtClean="0"/>
              <a:t>contesti</a:t>
            </a:r>
            <a:endParaRPr lang="en-US" dirty="0" smtClean="0"/>
          </a:p>
          <a:p>
            <a:r>
              <a:rPr lang="en-US" dirty="0" smtClean="0"/>
              <a:t>Il </a:t>
            </a:r>
            <a:r>
              <a:rPr lang="en-US" dirty="0" err="1" smtClean="0"/>
              <a:t>Dominio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suddiviso</a:t>
            </a:r>
            <a:r>
              <a:rPr lang="en-US" dirty="0" smtClean="0"/>
              <a:t> in </a:t>
            </a:r>
            <a:r>
              <a:rPr lang="en-US" dirty="0" err="1" smtClean="0"/>
              <a:t>differenti</a:t>
            </a:r>
            <a:r>
              <a:rPr lang="en-US" dirty="0" smtClean="0"/>
              <a:t> </a:t>
            </a:r>
            <a:r>
              <a:rPr lang="en-US" dirty="0" err="1" smtClean="0"/>
              <a:t>sottodomini</a:t>
            </a:r>
            <a:r>
              <a:rPr lang="en-US" dirty="0" smtClean="0"/>
              <a:t>: Bounded contexts.</a:t>
            </a:r>
          </a:p>
          <a:p>
            <a:r>
              <a:rPr lang="en-US" dirty="0" smtClean="0"/>
              <a:t>Un Bounded Context è </a:t>
            </a:r>
            <a:r>
              <a:rPr lang="en-US" dirty="0" err="1" smtClean="0"/>
              <a:t>un’area</a:t>
            </a:r>
            <a:r>
              <a:rPr lang="en-US" dirty="0" smtClean="0"/>
              <a:t> </a:t>
            </a:r>
            <a:r>
              <a:rPr lang="en-US" dirty="0" err="1" smtClean="0"/>
              <a:t>dell’applicazione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richiede</a:t>
            </a:r>
            <a:r>
              <a:rPr lang="en-US" dirty="0" smtClean="0"/>
              <a:t> il </a:t>
            </a:r>
            <a:r>
              <a:rPr lang="en-US" dirty="0" err="1" smtClean="0"/>
              <a:t>proprio</a:t>
            </a:r>
            <a:r>
              <a:rPr lang="en-US" dirty="0" smtClean="0"/>
              <a:t> Ubiquitous Language e la </a:t>
            </a:r>
            <a:r>
              <a:rPr lang="en-US" dirty="0" err="1" smtClean="0"/>
              <a:t>propria</a:t>
            </a:r>
            <a:r>
              <a:rPr lang="en-US" dirty="0" smtClean="0"/>
              <a:t> </a:t>
            </a:r>
            <a:r>
              <a:rPr lang="en-US" dirty="0" err="1" smtClean="0"/>
              <a:t>architettura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 Context map è il </a:t>
            </a:r>
            <a:r>
              <a:rPr lang="en-US" dirty="0" err="1" smtClean="0"/>
              <a:t>diagramma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raffigura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bounded context e </a:t>
            </a:r>
            <a:r>
              <a:rPr lang="en-US" dirty="0" err="1" smtClean="0"/>
              <a:t>relativi</a:t>
            </a:r>
            <a:r>
              <a:rPr lang="en-US" dirty="0" smtClean="0"/>
              <a:t> </a:t>
            </a:r>
            <a:r>
              <a:rPr lang="en-US" dirty="0" err="1" smtClean="0"/>
              <a:t>collegamenti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32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Model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E’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rappresentazione</a:t>
            </a:r>
            <a:r>
              <a:rPr lang="en-US" dirty="0" smtClean="0"/>
              <a:t> del </a:t>
            </a:r>
            <a:r>
              <a:rPr lang="en-US" dirty="0" err="1" smtClean="0"/>
              <a:t>modello</a:t>
            </a:r>
            <a:r>
              <a:rPr lang="en-US" dirty="0" smtClean="0"/>
              <a:t> di business</a:t>
            </a:r>
          </a:p>
          <a:p>
            <a:r>
              <a:rPr lang="en-US" dirty="0" smtClean="0"/>
              <a:t>E’ </a:t>
            </a:r>
            <a:r>
              <a:rPr lang="en-US" dirty="0" err="1" smtClean="0"/>
              <a:t>Composto</a:t>
            </a:r>
            <a:r>
              <a:rPr lang="en-US" dirty="0" smtClean="0"/>
              <a:t> da Entities, Value objects e </a:t>
            </a:r>
            <a:r>
              <a:rPr lang="en-US" dirty="0" err="1" smtClean="0"/>
              <a:t>servizi</a:t>
            </a:r>
            <a:r>
              <a:rPr lang="en-US" dirty="0" smtClean="0"/>
              <a:t> (domain services)</a:t>
            </a:r>
          </a:p>
          <a:p>
            <a:r>
              <a:rPr lang="en-US" dirty="0" smtClean="0"/>
              <a:t>Modella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concetti</a:t>
            </a:r>
            <a:r>
              <a:rPr lang="en-US" dirty="0" smtClean="0"/>
              <a:t> del </a:t>
            </a:r>
            <a:r>
              <a:rPr lang="en-US" dirty="0" err="1" smtClean="0"/>
              <a:t>mondo</a:t>
            </a:r>
            <a:r>
              <a:rPr lang="en-US" dirty="0" smtClean="0"/>
              <a:t> </a:t>
            </a:r>
            <a:r>
              <a:rPr lang="en-US" dirty="0" err="1" smtClean="0"/>
              <a:t>reale</a:t>
            </a:r>
            <a:endParaRPr lang="en-US" dirty="0" smtClean="0"/>
          </a:p>
          <a:p>
            <a:r>
              <a:rPr lang="en-US" dirty="0" err="1" smtClean="0"/>
              <a:t>Esiste</a:t>
            </a:r>
            <a:r>
              <a:rPr lang="en-US" dirty="0" smtClean="0"/>
              <a:t> un Domain Model per </a:t>
            </a:r>
            <a:r>
              <a:rPr lang="en-US" dirty="0" err="1" smtClean="0"/>
              <a:t>ogni</a:t>
            </a:r>
            <a:r>
              <a:rPr lang="en-US" dirty="0" smtClean="0"/>
              <a:t> Bounded Context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564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1898</TotalTime>
  <Words>1731</Words>
  <Application>Microsoft Office PowerPoint</Application>
  <PresentationFormat>Widescreen</PresentationFormat>
  <Paragraphs>254</Paragraphs>
  <Slides>51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OCR A Std</vt:lpstr>
      <vt:lpstr>Segoe UI</vt:lpstr>
      <vt:lpstr>Wingdings</vt:lpstr>
      <vt:lpstr>Office Theme</vt:lpstr>
      <vt:lpstr>CQRS/ES</vt:lpstr>
      <vt:lpstr>PowerPoint Presentation</vt:lpstr>
      <vt:lpstr>Sapete tutti cos’è CQRS?</vt:lpstr>
      <vt:lpstr>Thank You!  abelloni@codedesign.it twitter: andbell77 </vt:lpstr>
      <vt:lpstr>  Domain-Driven Design</vt:lpstr>
      <vt:lpstr>Domain-Driven Design (DDD)</vt:lpstr>
      <vt:lpstr>Ubiquitous Language</vt:lpstr>
      <vt:lpstr>Bounded Context</vt:lpstr>
      <vt:lpstr>Domain Model</vt:lpstr>
      <vt:lpstr>Value objects &amp; Entities</vt:lpstr>
      <vt:lpstr>Persistenza  Repositories</vt:lpstr>
      <vt:lpstr>Aggregate</vt:lpstr>
      <vt:lpstr>Aggregate</vt:lpstr>
      <vt:lpstr>Domain Services</vt:lpstr>
      <vt:lpstr>Domain Events</vt:lpstr>
      <vt:lpstr>Handlers / Worker process / Sagas</vt:lpstr>
      <vt:lpstr>SAGA  NServiceBus</vt:lpstr>
      <vt:lpstr>PowerPoint Presentation</vt:lpstr>
      <vt:lpstr>PowerPoint Presentation</vt:lpstr>
      <vt:lpstr>Abbiamo il nostro customer…</vt:lpstr>
      <vt:lpstr>PowerPoint Presentation</vt:lpstr>
      <vt:lpstr>CQRS</vt:lpstr>
      <vt:lpstr>Conceptual CQRS</vt:lpstr>
      <vt:lpstr>Conceptual CQRS</vt:lpstr>
      <vt:lpstr>Quando applico CQRS?</vt:lpstr>
      <vt:lpstr>Cosa cambia rispetto ai classici Stack del Domain Model?</vt:lpstr>
      <vt:lpstr>PowerPoint Presentation</vt:lpstr>
      <vt:lpstr>Scrivi solo il modello</vt:lpstr>
      <vt:lpstr>Comandi</vt:lpstr>
      <vt:lpstr>Comandi</vt:lpstr>
      <vt:lpstr>CQRS/ES in a nutshell</vt:lpstr>
      <vt:lpstr>Event Sourcing</vt:lpstr>
      <vt:lpstr>Un caso pratico una piattaforma HFT</vt:lpstr>
      <vt:lpstr>Definisco un «buon algoritmo» nella piattaforma</vt:lpstr>
      <vt:lpstr>PowerPoint Presentation</vt:lpstr>
      <vt:lpstr>PowerPoint Presentation</vt:lpstr>
      <vt:lpstr>Event Sourcing</vt:lpstr>
      <vt:lpstr>PowerPoint Presentation</vt:lpstr>
      <vt:lpstr>Cosa impatta di più?</vt:lpstr>
      <vt:lpstr>DATI “STALE”!</vt:lpstr>
      <vt:lpstr>Cosa significa “Eventualmente Consistente”</vt:lpstr>
      <vt:lpstr>Cloud and Strongly Consistent</vt:lpstr>
      <vt:lpstr>Non-transactional sequence…</vt:lpstr>
      <vt:lpstr>Eventual Consistency Patterns</vt:lpstr>
      <vt:lpstr>Compensating Transaction Pattern</vt:lpstr>
      <vt:lpstr>PowerPoint Presentation</vt:lpstr>
      <vt:lpstr>Database Sharding Pattern</vt:lpstr>
      <vt:lpstr>Map-Reduce Pattern</vt:lpstr>
      <vt:lpstr>CQRS.Dispose();</vt:lpstr>
      <vt:lpstr>Thank You!  abelloni@codedesign.it twitter: andbell77 </vt:lpstr>
      <vt:lpstr>Resources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Design Reloaded</dc:title>
  <dc:creator>Andrea Belloni</dc:creator>
  <cp:lastModifiedBy>Andrea Belloni</cp:lastModifiedBy>
  <cp:revision>157</cp:revision>
  <dcterms:created xsi:type="dcterms:W3CDTF">2014-11-16T14:21:10Z</dcterms:created>
  <dcterms:modified xsi:type="dcterms:W3CDTF">2015-03-03T18:46:47Z</dcterms:modified>
</cp:coreProperties>
</file>